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sldx" ContentType="application/vnd.openxmlformats-officedocument.presentationml.slide"/>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xls" ContentType="application/vnd.ms-exce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46"/>
  </p:notesMasterIdLst>
  <p:sldIdLst>
    <p:sldId id="256" r:id="rId2"/>
    <p:sldId id="301" r:id="rId3"/>
    <p:sldId id="302" r:id="rId4"/>
    <p:sldId id="259" r:id="rId5"/>
    <p:sldId id="319" r:id="rId6"/>
    <p:sldId id="294" r:id="rId7"/>
    <p:sldId id="304" r:id="rId8"/>
    <p:sldId id="295" r:id="rId9"/>
    <p:sldId id="312" r:id="rId10"/>
    <p:sldId id="313" r:id="rId11"/>
    <p:sldId id="297" r:id="rId12"/>
    <p:sldId id="328" r:id="rId13"/>
    <p:sldId id="327" r:id="rId14"/>
    <p:sldId id="298" r:id="rId15"/>
    <p:sldId id="329" r:id="rId16"/>
    <p:sldId id="311" r:id="rId17"/>
    <p:sldId id="326" r:id="rId18"/>
    <p:sldId id="303" r:id="rId19"/>
    <p:sldId id="308" r:id="rId20"/>
    <p:sldId id="300" r:id="rId21"/>
    <p:sldId id="314" r:id="rId22"/>
    <p:sldId id="323" r:id="rId23"/>
    <p:sldId id="324" r:id="rId24"/>
    <p:sldId id="325" r:id="rId25"/>
    <p:sldId id="309" r:id="rId26"/>
    <p:sldId id="320" r:id="rId27"/>
    <p:sldId id="305" r:id="rId28"/>
    <p:sldId id="317" r:id="rId29"/>
    <p:sldId id="318" r:id="rId30"/>
    <p:sldId id="275" r:id="rId31"/>
    <p:sldId id="321" r:id="rId32"/>
    <p:sldId id="315" r:id="rId33"/>
    <p:sldId id="266" r:id="rId34"/>
    <p:sldId id="316" r:id="rId35"/>
    <p:sldId id="330" r:id="rId36"/>
    <p:sldId id="331" r:id="rId37"/>
    <p:sldId id="332" r:id="rId38"/>
    <p:sldId id="333" r:id="rId39"/>
    <p:sldId id="334" r:id="rId40"/>
    <p:sldId id="335" r:id="rId41"/>
    <p:sldId id="336" r:id="rId42"/>
    <p:sldId id="337" r:id="rId43"/>
    <p:sldId id="338" r:id="rId44"/>
    <p:sldId id="33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79" autoAdjust="0"/>
    <p:restoredTop sz="89855" autoAdjust="0"/>
  </p:normalViewPr>
  <p:slideViewPr>
    <p:cSldViewPr>
      <p:cViewPr varScale="1">
        <p:scale>
          <a:sx n="65" d="100"/>
          <a:sy n="65" d="100"/>
        </p:scale>
        <p:origin x="-156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B23092-8B28-427E-AAA3-DB4D80D5E706}" type="doc">
      <dgm:prSet loTypeId="urn:microsoft.com/office/officeart/2005/8/layout/vProcess5" loCatId="process" qsTypeId="urn:microsoft.com/office/officeart/2005/8/quickstyle/simple1" qsCatId="simple" csTypeId="urn:microsoft.com/office/officeart/2005/8/colors/accent1_2" csCatId="accent1" phldr="1"/>
      <dgm:spPr/>
    </dgm:pt>
    <dgm:pt modelId="{D9AFB84D-B46B-4404-8626-88A5687CA1B1}">
      <dgm:prSet phldrT="[Text]" custT="1"/>
      <dgm:spPr/>
      <dgm:t>
        <a:bodyPr/>
        <a:lstStyle/>
        <a:p>
          <a:r>
            <a:rPr lang="en-US" sz="2200" dirty="0" smtClean="0"/>
            <a:t>Risks - </a:t>
          </a:r>
        </a:p>
        <a:p>
          <a:r>
            <a:rPr lang="en-US" sz="2200" dirty="0" smtClean="0"/>
            <a:t>Poverty,</a:t>
          </a:r>
        </a:p>
        <a:p>
          <a:r>
            <a:rPr lang="en-US" sz="2200" dirty="0" smtClean="0"/>
            <a:t>Malnutrition(Stunting)</a:t>
          </a:r>
        </a:p>
        <a:p>
          <a:r>
            <a:rPr lang="en-US" sz="2200" dirty="0" smtClean="0"/>
            <a:t>poor health (Repeated diseases), and </a:t>
          </a:r>
        </a:p>
        <a:p>
          <a:r>
            <a:rPr lang="en-US" sz="2200" dirty="0" err="1" smtClean="0"/>
            <a:t>unstimulating</a:t>
          </a:r>
          <a:r>
            <a:rPr lang="en-US" sz="2200" dirty="0" smtClean="0"/>
            <a:t> home environments</a:t>
          </a:r>
          <a:endParaRPr lang="en-US" sz="2200" dirty="0"/>
        </a:p>
      </dgm:t>
    </dgm:pt>
    <dgm:pt modelId="{A6A509F2-1000-4E0B-BA67-8097FCC4057E}" type="parTrans" cxnId="{F347D9DA-2EDB-4EA2-8219-B3405D347656}">
      <dgm:prSet/>
      <dgm:spPr/>
      <dgm:t>
        <a:bodyPr/>
        <a:lstStyle/>
        <a:p>
          <a:endParaRPr lang="en-US"/>
        </a:p>
      </dgm:t>
    </dgm:pt>
    <dgm:pt modelId="{694891DB-13E8-41C0-9F0B-B8A15B4208C9}" type="sibTrans" cxnId="{F347D9DA-2EDB-4EA2-8219-B3405D347656}">
      <dgm:prSet/>
      <dgm:spPr/>
      <dgm:t>
        <a:bodyPr/>
        <a:lstStyle/>
        <a:p>
          <a:endParaRPr lang="en-US"/>
        </a:p>
      </dgm:t>
    </dgm:pt>
    <dgm:pt modelId="{1C8DBAA6-A6C6-4A74-8186-5F8006FA066D}">
      <dgm:prSet phldrT="[Text]"/>
      <dgm:spPr/>
      <dgm:t>
        <a:bodyPr/>
        <a:lstStyle/>
        <a:p>
          <a:r>
            <a:rPr lang="en-US" dirty="0" smtClean="0"/>
            <a:t>Impairments - </a:t>
          </a:r>
        </a:p>
        <a:p>
          <a:r>
            <a:rPr lang="en-US" dirty="0" smtClean="0"/>
            <a:t>Cognitive,</a:t>
          </a:r>
        </a:p>
        <a:p>
          <a:r>
            <a:rPr lang="en-US" dirty="0" smtClean="0"/>
            <a:t>motor, and </a:t>
          </a:r>
        </a:p>
        <a:p>
          <a:r>
            <a:rPr lang="en-US" dirty="0" smtClean="0"/>
            <a:t>social emotional development.</a:t>
          </a:r>
        </a:p>
      </dgm:t>
    </dgm:pt>
    <dgm:pt modelId="{ED315B0D-5F4C-4CB7-9F74-9B34150B61A3}" type="parTrans" cxnId="{5D6237FB-D6E4-4D16-8780-7205C07F2C0F}">
      <dgm:prSet/>
      <dgm:spPr/>
      <dgm:t>
        <a:bodyPr/>
        <a:lstStyle/>
        <a:p>
          <a:endParaRPr lang="en-US"/>
        </a:p>
      </dgm:t>
    </dgm:pt>
    <dgm:pt modelId="{068D244D-913D-419A-9D2A-D141990340B3}" type="sibTrans" cxnId="{5D6237FB-D6E4-4D16-8780-7205C07F2C0F}">
      <dgm:prSet/>
      <dgm:spPr/>
      <dgm:t>
        <a:bodyPr/>
        <a:lstStyle/>
        <a:p>
          <a:endParaRPr lang="en-US"/>
        </a:p>
      </dgm:t>
    </dgm:pt>
    <dgm:pt modelId="{A8C1445F-5B62-4B01-8699-DF1745588F69}" type="pres">
      <dgm:prSet presAssocID="{46B23092-8B28-427E-AAA3-DB4D80D5E706}" presName="outerComposite" presStyleCnt="0">
        <dgm:presLayoutVars>
          <dgm:chMax val="5"/>
          <dgm:dir/>
          <dgm:resizeHandles val="exact"/>
        </dgm:presLayoutVars>
      </dgm:prSet>
      <dgm:spPr/>
    </dgm:pt>
    <dgm:pt modelId="{31FA46DA-62DE-47E0-A0DE-37AE5FE82489}" type="pres">
      <dgm:prSet presAssocID="{46B23092-8B28-427E-AAA3-DB4D80D5E706}" presName="dummyMaxCanvas" presStyleCnt="0">
        <dgm:presLayoutVars/>
      </dgm:prSet>
      <dgm:spPr/>
    </dgm:pt>
    <dgm:pt modelId="{9D5F8675-7789-4A2F-94A1-F630F6EFB362}" type="pres">
      <dgm:prSet presAssocID="{46B23092-8B28-427E-AAA3-DB4D80D5E706}" presName="TwoNodes_1" presStyleLbl="node1" presStyleIdx="0" presStyleCnt="2">
        <dgm:presLayoutVars>
          <dgm:bulletEnabled val="1"/>
        </dgm:presLayoutVars>
      </dgm:prSet>
      <dgm:spPr/>
      <dgm:t>
        <a:bodyPr/>
        <a:lstStyle/>
        <a:p>
          <a:endParaRPr lang="en-US"/>
        </a:p>
      </dgm:t>
    </dgm:pt>
    <dgm:pt modelId="{498CAA54-E3BF-4C9A-B00E-177862882B5A}" type="pres">
      <dgm:prSet presAssocID="{46B23092-8B28-427E-AAA3-DB4D80D5E706}" presName="TwoNodes_2" presStyleLbl="node1" presStyleIdx="1" presStyleCnt="2">
        <dgm:presLayoutVars>
          <dgm:bulletEnabled val="1"/>
        </dgm:presLayoutVars>
      </dgm:prSet>
      <dgm:spPr/>
      <dgm:t>
        <a:bodyPr/>
        <a:lstStyle/>
        <a:p>
          <a:endParaRPr lang="en-US"/>
        </a:p>
      </dgm:t>
    </dgm:pt>
    <dgm:pt modelId="{7E5CF32E-76F7-41C8-A500-F69424D97384}" type="pres">
      <dgm:prSet presAssocID="{46B23092-8B28-427E-AAA3-DB4D80D5E706}" presName="TwoConn_1-2" presStyleLbl="fgAccFollowNode1" presStyleIdx="0" presStyleCnt="1">
        <dgm:presLayoutVars>
          <dgm:bulletEnabled val="1"/>
        </dgm:presLayoutVars>
      </dgm:prSet>
      <dgm:spPr/>
      <dgm:t>
        <a:bodyPr/>
        <a:lstStyle/>
        <a:p>
          <a:endParaRPr lang="en-IN"/>
        </a:p>
      </dgm:t>
    </dgm:pt>
    <dgm:pt modelId="{00A33B31-8BD6-4874-AA5C-177239849A24}" type="pres">
      <dgm:prSet presAssocID="{46B23092-8B28-427E-AAA3-DB4D80D5E706}" presName="TwoNodes_1_text" presStyleLbl="node1" presStyleIdx="1" presStyleCnt="2">
        <dgm:presLayoutVars>
          <dgm:bulletEnabled val="1"/>
        </dgm:presLayoutVars>
      </dgm:prSet>
      <dgm:spPr/>
      <dgm:t>
        <a:bodyPr/>
        <a:lstStyle/>
        <a:p>
          <a:endParaRPr lang="en-US"/>
        </a:p>
      </dgm:t>
    </dgm:pt>
    <dgm:pt modelId="{3DD0C840-5AE2-4897-B217-6616570AB34D}" type="pres">
      <dgm:prSet presAssocID="{46B23092-8B28-427E-AAA3-DB4D80D5E706}" presName="TwoNodes_2_text" presStyleLbl="node1" presStyleIdx="1" presStyleCnt="2">
        <dgm:presLayoutVars>
          <dgm:bulletEnabled val="1"/>
        </dgm:presLayoutVars>
      </dgm:prSet>
      <dgm:spPr/>
      <dgm:t>
        <a:bodyPr/>
        <a:lstStyle/>
        <a:p>
          <a:endParaRPr lang="en-US"/>
        </a:p>
      </dgm:t>
    </dgm:pt>
  </dgm:ptLst>
  <dgm:cxnLst>
    <dgm:cxn modelId="{9FD7693A-B519-4288-83AD-56EB0ED34575}" type="presOf" srcId="{1C8DBAA6-A6C6-4A74-8186-5F8006FA066D}" destId="{3DD0C840-5AE2-4897-B217-6616570AB34D}" srcOrd="1" destOrd="0" presId="urn:microsoft.com/office/officeart/2005/8/layout/vProcess5"/>
    <dgm:cxn modelId="{89BAD920-E48A-4420-933A-A56FCD29315F}" type="presOf" srcId="{46B23092-8B28-427E-AAA3-DB4D80D5E706}" destId="{A8C1445F-5B62-4B01-8699-DF1745588F69}" srcOrd="0" destOrd="0" presId="urn:microsoft.com/office/officeart/2005/8/layout/vProcess5"/>
    <dgm:cxn modelId="{B1246B98-5422-4282-B4B5-07E6E7157EE7}" type="presOf" srcId="{694891DB-13E8-41C0-9F0B-B8A15B4208C9}" destId="{7E5CF32E-76F7-41C8-A500-F69424D97384}" srcOrd="0" destOrd="0" presId="urn:microsoft.com/office/officeart/2005/8/layout/vProcess5"/>
    <dgm:cxn modelId="{5D6237FB-D6E4-4D16-8780-7205C07F2C0F}" srcId="{46B23092-8B28-427E-AAA3-DB4D80D5E706}" destId="{1C8DBAA6-A6C6-4A74-8186-5F8006FA066D}" srcOrd="1" destOrd="0" parTransId="{ED315B0D-5F4C-4CB7-9F74-9B34150B61A3}" sibTransId="{068D244D-913D-419A-9D2A-D141990340B3}"/>
    <dgm:cxn modelId="{B16EA648-952D-42AE-93CD-379A5F881ABD}" type="presOf" srcId="{D9AFB84D-B46B-4404-8626-88A5687CA1B1}" destId="{9D5F8675-7789-4A2F-94A1-F630F6EFB362}" srcOrd="0" destOrd="0" presId="urn:microsoft.com/office/officeart/2005/8/layout/vProcess5"/>
    <dgm:cxn modelId="{6D927D37-0A0A-45A0-93C2-D7EBB4E225D0}" type="presOf" srcId="{1C8DBAA6-A6C6-4A74-8186-5F8006FA066D}" destId="{498CAA54-E3BF-4C9A-B00E-177862882B5A}" srcOrd="0" destOrd="0" presId="urn:microsoft.com/office/officeart/2005/8/layout/vProcess5"/>
    <dgm:cxn modelId="{F347D9DA-2EDB-4EA2-8219-B3405D347656}" srcId="{46B23092-8B28-427E-AAA3-DB4D80D5E706}" destId="{D9AFB84D-B46B-4404-8626-88A5687CA1B1}" srcOrd="0" destOrd="0" parTransId="{A6A509F2-1000-4E0B-BA67-8097FCC4057E}" sibTransId="{694891DB-13E8-41C0-9F0B-B8A15B4208C9}"/>
    <dgm:cxn modelId="{5FDDF360-C048-4790-A776-FCD1AD46C64E}" type="presOf" srcId="{D9AFB84D-B46B-4404-8626-88A5687CA1B1}" destId="{00A33B31-8BD6-4874-AA5C-177239849A24}" srcOrd="1" destOrd="0" presId="urn:microsoft.com/office/officeart/2005/8/layout/vProcess5"/>
    <dgm:cxn modelId="{5E6C821B-6381-4A3A-968B-1EFDC511392B}" type="presParOf" srcId="{A8C1445F-5B62-4B01-8699-DF1745588F69}" destId="{31FA46DA-62DE-47E0-A0DE-37AE5FE82489}" srcOrd="0" destOrd="0" presId="urn:microsoft.com/office/officeart/2005/8/layout/vProcess5"/>
    <dgm:cxn modelId="{B1E6DDDB-753E-42DD-9504-2A43019C9328}" type="presParOf" srcId="{A8C1445F-5B62-4B01-8699-DF1745588F69}" destId="{9D5F8675-7789-4A2F-94A1-F630F6EFB362}" srcOrd="1" destOrd="0" presId="urn:microsoft.com/office/officeart/2005/8/layout/vProcess5"/>
    <dgm:cxn modelId="{4F3DD2C4-5FCE-4C0B-B266-3261C88F2A90}" type="presParOf" srcId="{A8C1445F-5B62-4B01-8699-DF1745588F69}" destId="{498CAA54-E3BF-4C9A-B00E-177862882B5A}" srcOrd="2" destOrd="0" presId="urn:microsoft.com/office/officeart/2005/8/layout/vProcess5"/>
    <dgm:cxn modelId="{AE26A047-FD15-4FFC-81BB-F42A88CA7273}" type="presParOf" srcId="{A8C1445F-5B62-4B01-8699-DF1745588F69}" destId="{7E5CF32E-76F7-41C8-A500-F69424D97384}" srcOrd="3" destOrd="0" presId="urn:microsoft.com/office/officeart/2005/8/layout/vProcess5"/>
    <dgm:cxn modelId="{A999F0EA-EE16-424A-B182-BE5EDC62BEB0}" type="presParOf" srcId="{A8C1445F-5B62-4B01-8699-DF1745588F69}" destId="{00A33B31-8BD6-4874-AA5C-177239849A24}" srcOrd="4" destOrd="0" presId="urn:microsoft.com/office/officeart/2005/8/layout/vProcess5"/>
    <dgm:cxn modelId="{E41D27E8-4E0E-4D46-886D-CE01596389F8}" type="presParOf" srcId="{A8C1445F-5B62-4B01-8699-DF1745588F69}" destId="{3DD0C840-5AE2-4897-B217-6616570AB34D}" srcOrd="5"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B0F2AA-8FA1-4596-BB88-5CE2EDDDC8FE}" type="doc">
      <dgm:prSet loTypeId="urn:microsoft.com/office/officeart/2005/8/layout/equation2" loCatId="relationship" qsTypeId="urn:microsoft.com/office/officeart/2005/8/quickstyle/simple1" qsCatId="simple" csTypeId="urn:microsoft.com/office/officeart/2005/8/colors/accent1_2" csCatId="accent1" phldr="1"/>
      <dgm:spPr/>
    </dgm:pt>
    <dgm:pt modelId="{36BEF91F-6F9B-4D97-A418-322FF0AAC3B1}">
      <dgm:prSet phldrT="[Text]"/>
      <dgm:spPr/>
      <dgm:t>
        <a:bodyPr/>
        <a:lstStyle/>
        <a:p>
          <a:r>
            <a:rPr lang="en-US" dirty="0" smtClean="0">
              <a:latin typeface="Comic Sans MS" pitchFamily="66" charset="0"/>
            </a:rPr>
            <a:t>Bonding of mother to child, </a:t>
          </a:r>
          <a:endParaRPr lang="en-US" dirty="0"/>
        </a:p>
      </dgm:t>
    </dgm:pt>
    <dgm:pt modelId="{98F22DF0-6216-4A9F-8D1A-F4F0C152F3B5}" type="parTrans" cxnId="{18C5CD77-DAD4-489D-A3F3-A50235765C4D}">
      <dgm:prSet/>
      <dgm:spPr/>
      <dgm:t>
        <a:bodyPr/>
        <a:lstStyle/>
        <a:p>
          <a:endParaRPr lang="en-US"/>
        </a:p>
      </dgm:t>
    </dgm:pt>
    <dgm:pt modelId="{B23451BA-F10C-4D82-81D1-4D1FB0F25AE6}" type="sibTrans" cxnId="{18C5CD77-DAD4-489D-A3F3-A50235765C4D}">
      <dgm:prSet/>
      <dgm:spPr/>
      <dgm:t>
        <a:bodyPr/>
        <a:lstStyle/>
        <a:p>
          <a:endParaRPr lang="en-US"/>
        </a:p>
      </dgm:t>
    </dgm:pt>
    <dgm:pt modelId="{01A9504F-3769-4444-8425-04F48C21C22D}">
      <dgm:prSet phldrT="[Text]"/>
      <dgm:spPr/>
      <dgm:t>
        <a:bodyPr/>
        <a:lstStyle/>
        <a:p>
          <a:r>
            <a:rPr lang="en-US" dirty="0" smtClean="0">
              <a:latin typeface="Comic Sans MS" pitchFamily="66" charset="0"/>
            </a:rPr>
            <a:t>attachment of child to mother</a:t>
          </a:r>
          <a:endParaRPr lang="en-US" dirty="0"/>
        </a:p>
      </dgm:t>
    </dgm:pt>
    <dgm:pt modelId="{7D06F9D5-4D9F-430A-A7C5-8BD87F5ECBA9}" type="parTrans" cxnId="{93837833-D583-4DCE-B494-729232BFFEEB}">
      <dgm:prSet/>
      <dgm:spPr/>
      <dgm:t>
        <a:bodyPr/>
        <a:lstStyle/>
        <a:p>
          <a:endParaRPr lang="en-US"/>
        </a:p>
      </dgm:t>
    </dgm:pt>
    <dgm:pt modelId="{3AAAC42A-3DBD-4BC2-9558-C34AF645E3DC}" type="sibTrans" cxnId="{93837833-D583-4DCE-B494-729232BFFEEB}">
      <dgm:prSet/>
      <dgm:spPr/>
      <dgm:t>
        <a:bodyPr/>
        <a:lstStyle/>
        <a:p>
          <a:endParaRPr lang="en-US"/>
        </a:p>
      </dgm:t>
    </dgm:pt>
    <dgm:pt modelId="{45741B0B-422E-4177-A7DA-B7C1FE1E4793}">
      <dgm:prSet phldrT="[Text]"/>
      <dgm:spPr/>
      <dgm:t>
        <a:bodyPr/>
        <a:lstStyle/>
        <a:p>
          <a:r>
            <a:rPr lang="en-US" dirty="0" smtClean="0">
              <a:latin typeface="Comic Sans MS" pitchFamily="66" charset="0"/>
            </a:rPr>
            <a:t>emotional outcomes of caring interactions</a:t>
          </a:r>
          <a:endParaRPr lang="en-US" dirty="0"/>
        </a:p>
      </dgm:t>
    </dgm:pt>
    <dgm:pt modelId="{A905A2CE-F1C3-4C96-85D6-699A82716B8B}" type="parTrans" cxnId="{9D2DBAA6-543B-42EA-854D-7AA0B9274397}">
      <dgm:prSet/>
      <dgm:spPr/>
      <dgm:t>
        <a:bodyPr/>
        <a:lstStyle/>
        <a:p>
          <a:endParaRPr lang="en-US"/>
        </a:p>
      </dgm:t>
    </dgm:pt>
    <dgm:pt modelId="{61479E5E-E039-459C-ADE1-36999D504CDA}" type="sibTrans" cxnId="{9D2DBAA6-543B-42EA-854D-7AA0B9274397}">
      <dgm:prSet/>
      <dgm:spPr/>
      <dgm:t>
        <a:bodyPr/>
        <a:lstStyle/>
        <a:p>
          <a:endParaRPr lang="en-US"/>
        </a:p>
      </dgm:t>
    </dgm:pt>
    <dgm:pt modelId="{A2AA0E39-0932-4243-ABF5-C9BC51FA4973}" type="pres">
      <dgm:prSet presAssocID="{D3B0F2AA-8FA1-4596-BB88-5CE2EDDDC8FE}" presName="Name0" presStyleCnt="0">
        <dgm:presLayoutVars>
          <dgm:dir/>
          <dgm:resizeHandles val="exact"/>
        </dgm:presLayoutVars>
      </dgm:prSet>
      <dgm:spPr/>
    </dgm:pt>
    <dgm:pt modelId="{87AB381B-784C-4A81-8B2D-2515664E97D1}" type="pres">
      <dgm:prSet presAssocID="{D3B0F2AA-8FA1-4596-BB88-5CE2EDDDC8FE}" presName="vNodes" presStyleCnt="0"/>
      <dgm:spPr/>
    </dgm:pt>
    <dgm:pt modelId="{81D953CE-34F9-4CA3-BF48-9586B165152C}" type="pres">
      <dgm:prSet presAssocID="{36BEF91F-6F9B-4D97-A418-322FF0AAC3B1}" presName="node" presStyleLbl="node1" presStyleIdx="0" presStyleCnt="3">
        <dgm:presLayoutVars>
          <dgm:bulletEnabled val="1"/>
        </dgm:presLayoutVars>
      </dgm:prSet>
      <dgm:spPr/>
      <dgm:t>
        <a:bodyPr/>
        <a:lstStyle/>
        <a:p>
          <a:endParaRPr lang="en-US"/>
        </a:p>
      </dgm:t>
    </dgm:pt>
    <dgm:pt modelId="{20B74FAB-9922-4700-BC10-339DAF3C9706}" type="pres">
      <dgm:prSet presAssocID="{B23451BA-F10C-4D82-81D1-4D1FB0F25AE6}" presName="spacerT" presStyleCnt="0"/>
      <dgm:spPr/>
    </dgm:pt>
    <dgm:pt modelId="{8DB3F2D1-8E48-4576-A437-B6C25137AF27}" type="pres">
      <dgm:prSet presAssocID="{B23451BA-F10C-4D82-81D1-4D1FB0F25AE6}" presName="sibTrans" presStyleLbl="sibTrans2D1" presStyleIdx="0" presStyleCnt="2"/>
      <dgm:spPr/>
      <dgm:t>
        <a:bodyPr/>
        <a:lstStyle/>
        <a:p>
          <a:endParaRPr lang="en-US"/>
        </a:p>
      </dgm:t>
    </dgm:pt>
    <dgm:pt modelId="{9550ABE5-BFB7-4ADF-A44F-2E57D41D314E}" type="pres">
      <dgm:prSet presAssocID="{B23451BA-F10C-4D82-81D1-4D1FB0F25AE6}" presName="spacerB" presStyleCnt="0"/>
      <dgm:spPr/>
    </dgm:pt>
    <dgm:pt modelId="{45850F3E-67F4-4608-889C-6319B9945C17}" type="pres">
      <dgm:prSet presAssocID="{01A9504F-3769-4444-8425-04F48C21C22D}" presName="node" presStyleLbl="node1" presStyleIdx="1" presStyleCnt="3">
        <dgm:presLayoutVars>
          <dgm:bulletEnabled val="1"/>
        </dgm:presLayoutVars>
      </dgm:prSet>
      <dgm:spPr/>
      <dgm:t>
        <a:bodyPr/>
        <a:lstStyle/>
        <a:p>
          <a:endParaRPr lang="en-US"/>
        </a:p>
      </dgm:t>
    </dgm:pt>
    <dgm:pt modelId="{4B7BC965-13AE-4493-9F2E-79DFE418DAB3}" type="pres">
      <dgm:prSet presAssocID="{D3B0F2AA-8FA1-4596-BB88-5CE2EDDDC8FE}" presName="sibTransLast" presStyleLbl="sibTrans2D1" presStyleIdx="1" presStyleCnt="2"/>
      <dgm:spPr/>
      <dgm:t>
        <a:bodyPr/>
        <a:lstStyle/>
        <a:p>
          <a:endParaRPr lang="en-US"/>
        </a:p>
      </dgm:t>
    </dgm:pt>
    <dgm:pt modelId="{C7447BB5-28B8-417E-BD4C-FA5500A46B02}" type="pres">
      <dgm:prSet presAssocID="{D3B0F2AA-8FA1-4596-BB88-5CE2EDDDC8FE}" presName="connectorText" presStyleLbl="sibTrans2D1" presStyleIdx="1" presStyleCnt="2"/>
      <dgm:spPr/>
      <dgm:t>
        <a:bodyPr/>
        <a:lstStyle/>
        <a:p>
          <a:endParaRPr lang="en-US"/>
        </a:p>
      </dgm:t>
    </dgm:pt>
    <dgm:pt modelId="{7C302C94-DFBF-40E0-8B00-FBF802A5F482}" type="pres">
      <dgm:prSet presAssocID="{D3B0F2AA-8FA1-4596-BB88-5CE2EDDDC8FE}" presName="lastNode" presStyleLbl="node1" presStyleIdx="2" presStyleCnt="3">
        <dgm:presLayoutVars>
          <dgm:bulletEnabled val="1"/>
        </dgm:presLayoutVars>
      </dgm:prSet>
      <dgm:spPr/>
      <dgm:t>
        <a:bodyPr/>
        <a:lstStyle/>
        <a:p>
          <a:endParaRPr lang="en-US"/>
        </a:p>
      </dgm:t>
    </dgm:pt>
  </dgm:ptLst>
  <dgm:cxnLst>
    <dgm:cxn modelId="{18C5CD77-DAD4-489D-A3F3-A50235765C4D}" srcId="{D3B0F2AA-8FA1-4596-BB88-5CE2EDDDC8FE}" destId="{36BEF91F-6F9B-4D97-A418-322FF0AAC3B1}" srcOrd="0" destOrd="0" parTransId="{98F22DF0-6216-4A9F-8D1A-F4F0C152F3B5}" sibTransId="{B23451BA-F10C-4D82-81D1-4D1FB0F25AE6}"/>
    <dgm:cxn modelId="{113E8374-2E50-4A69-A439-BFDCA0BF0827}" type="presOf" srcId="{36BEF91F-6F9B-4D97-A418-322FF0AAC3B1}" destId="{81D953CE-34F9-4CA3-BF48-9586B165152C}" srcOrd="0" destOrd="0" presId="urn:microsoft.com/office/officeart/2005/8/layout/equation2"/>
    <dgm:cxn modelId="{9D2DBAA6-543B-42EA-854D-7AA0B9274397}" srcId="{D3B0F2AA-8FA1-4596-BB88-5CE2EDDDC8FE}" destId="{45741B0B-422E-4177-A7DA-B7C1FE1E4793}" srcOrd="2" destOrd="0" parTransId="{A905A2CE-F1C3-4C96-85D6-699A82716B8B}" sibTransId="{61479E5E-E039-459C-ADE1-36999D504CDA}"/>
    <dgm:cxn modelId="{3070F19C-F819-4C4E-A006-2D4829EC7D11}" type="presOf" srcId="{D3B0F2AA-8FA1-4596-BB88-5CE2EDDDC8FE}" destId="{A2AA0E39-0932-4243-ABF5-C9BC51FA4973}" srcOrd="0" destOrd="0" presId="urn:microsoft.com/office/officeart/2005/8/layout/equation2"/>
    <dgm:cxn modelId="{F893EBD2-EBF0-4FBC-838D-DFCFC3766185}" type="presOf" srcId="{01A9504F-3769-4444-8425-04F48C21C22D}" destId="{45850F3E-67F4-4608-889C-6319B9945C17}" srcOrd="0" destOrd="0" presId="urn:microsoft.com/office/officeart/2005/8/layout/equation2"/>
    <dgm:cxn modelId="{897668FB-C9CF-4338-9996-21B630E91568}" type="presOf" srcId="{45741B0B-422E-4177-A7DA-B7C1FE1E4793}" destId="{7C302C94-DFBF-40E0-8B00-FBF802A5F482}" srcOrd="0" destOrd="0" presId="urn:microsoft.com/office/officeart/2005/8/layout/equation2"/>
    <dgm:cxn modelId="{A20EA113-0DDA-4E5E-8706-B0C621694A22}" type="presOf" srcId="{3AAAC42A-3DBD-4BC2-9558-C34AF645E3DC}" destId="{C7447BB5-28B8-417E-BD4C-FA5500A46B02}" srcOrd="1" destOrd="0" presId="urn:microsoft.com/office/officeart/2005/8/layout/equation2"/>
    <dgm:cxn modelId="{93837833-D583-4DCE-B494-729232BFFEEB}" srcId="{D3B0F2AA-8FA1-4596-BB88-5CE2EDDDC8FE}" destId="{01A9504F-3769-4444-8425-04F48C21C22D}" srcOrd="1" destOrd="0" parTransId="{7D06F9D5-4D9F-430A-A7C5-8BD87F5ECBA9}" sibTransId="{3AAAC42A-3DBD-4BC2-9558-C34AF645E3DC}"/>
    <dgm:cxn modelId="{F53691E8-8575-4610-959C-0AA3D51F7DC2}" type="presOf" srcId="{B23451BA-F10C-4D82-81D1-4D1FB0F25AE6}" destId="{8DB3F2D1-8E48-4576-A437-B6C25137AF27}" srcOrd="0" destOrd="0" presId="urn:microsoft.com/office/officeart/2005/8/layout/equation2"/>
    <dgm:cxn modelId="{2EC01BBA-9629-486A-8BDD-CEFB9C0C8FDD}" type="presOf" srcId="{3AAAC42A-3DBD-4BC2-9558-C34AF645E3DC}" destId="{4B7BC965-13AE-4493-9F2E-79DFE418DAB3}" srcOrd="0" destOrd="0" presId="urn:microsoft.com/office/officeart/2005/8/layout/equation2"/>
    <dgm:cxn modelId="{C4CD6612-00E7-4E35-B2DA-B4FBF563C7FC}" type="presParOf" srcId="{A2AA0E39-0932-4243-ABF5-C9BC51FA4973}" destId="{87AB381B-784C-4A81-8B2D-2515664E97D1}" srcOrd="0" destOrd="0" presId="urn:microsoft.com/office/officeart/2005/8/layout/equation2"/>
    <dgm:cxn modelId="{34B29B67-8FED-40CA-8273-18AE12F26A89}" type="presParOf" srcId="{87AB381B-784C-4A81-8B2D-2515664E97D1}" destId="{81D953CE-34F9-4CA3-BF48-9586B165152C}" srcOrd="0" destOrd="0" presId="urn:microsoft.com/office/officeart/2005/8/layout/equation2"/>
    <dgm:cxn modelId="{A24A3B8F-2816-4EF5-9FF2-4E3808EB9398}" type="presParOf" srcId="{87AB381B-784C-4A81-8B2D-2515664E97D1}" destId="{20B74FAB-9922-4700-BC10-339DAF3C9706}" srcOrd="1" destOrd="0" presId="urn:microsoft.com/office/officeart/2005/8/layout/equation2"/>
    <dgm:cxn modelId="{4B4CA2EB-B5DE-407A-B38E-21275E002B26}" type="presParOf" srcId="{87AB381B-784C-4A81-8B2D-2515664E97D1}" destId="{8DB3F2D1-8E48-4576-A437-B6C25137AF27}" srcOrd="2" destOrd="0" presId="urn:microsoft.com/office/officeart/2005/8/layout/equation2"/>
    <dgm:cxn modelId="{0BF3056F-7DF2-4756-8140-B6D60595677C}" type="presParOf" srcId="{87AB381B-784C-4A81-8B2D-2515664E97D1}" destId="{9550ABE5-BFB7-4ADF-A44F-2E57D41D314E}" srcOrd="3" destOrd="0" presId="urn:microsoft.com/office/officeart/2005/8/layout/equation2"/>
    <dgm:cxn modelId="{C034ED8A-FD3D-4CC9-9010-894A92B14805}" type="presParOf" srcId="{87AB381B-784C-4A81-8B2D-2515664E97D1}" destId="{45850F3E-67F4-4608-889C-6319B9945C17}" srcOrd="4" destOrd="0" presId="urn:microsoft.com/office/officeart/2005/8/layout/equation2"/>
    <dgm:cxn modelId="{9EE2ACD9-3FDE-4938-9B0D-66647F4E70B5}" type="presParOf" srcId="{A2AA0E39-0932-4243-ABF5-C9BC51FA4973}" destId="{4B7BC965-13AE-4493-9F2E-79DFE418DAB3}" srcOrd="1" destOrd="0" presId="urn:microsoft.com/office/officeart/2005/8/layout/equation2"/>
    <dgm:cxn modelId="{996FE708-B611-40B3-90D6-0E5DCFA79C6B}" type="presParOf" srcId="{4B7BC965-13AE-4493-9F2E-79DFE418DAB3}" destId="{C7447BB5-28B8-417E-BD4C-FA5500A46B02}" srcOrd="0" destOrd="0" presId="urn:microsoft.com/office/officeart/2005/8/layout/equation2"/>
    <dgm:cxn modelId="{D03F938E-B93B-4AB9-80D8-1AD06A9327E3}" type="presParOf" srcId="{A2AA0E39-0932-4243-ABF5-C9BC51FA4973}" destId="{7C302C94-DFBF-40E0-8B00-FBF802A5F482}" srcOrd="2" destOrd="0" presId="urn:microsoft.com/office/officeart/2005/8/layout/equati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D5F8675-7789-4A2F-94A1-F630F6EFB362}">
      <dsp:nvSpPr>
        <dsp:cNvPr id="0" name=""/>
        <dsp:cNvSpPr/>
      </dsp:nvSpPr>
      <dsp:spPr>
        <a:xfrm>
          <a:off x="0" y="0"/>
          <a:ext cx="6995160" cy="219456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smtClean="0"/>
            <a:t>Risks - </a:t>
          </a:r>
        </a:p>
        <a:p>
          <a:pPr lvl="0" algn="l" defTabSz="977900">
            <a:lnSpc>
              <a:spcPct val="90000"/>
            </a:lnSpc>
            <a:spcBef>
              <a:spcPct val="0"/>
            </a:spcBef>
            <a:spcAft>
              <a:spcPct val="35000"/>
            </a:spcAft>
          </a:pPr>
          <a:r>
            <a:rPr lang="en-US" sz="2200" kern="1200" dirty="0" smtClean="0"/>
            <a:t>Poverty,</a:t>
          </a:r>
        </a:p>
        <a:p>
          <a:pPr lvl="0" algn="l" defTabSz="977900">
            <a:lnSpc>
              <a:spcPct val="90000"/>
            </a:lnSpc>
            <a:spcBef>
              <a:spcPct val="0"/>
            </a:spcBef>
            <a:spcAft>
              <a:spcPct val="35000"/>
            </a:spcAft>
          </a:pPr>
          <a:r>
            <a:rPr lang="en-US" sz="2200" kern="1200" dirty="0" smtClean="0"/>
            <a:t>Malnutrition(Stunting)</a:t>
          </a:r>
        </a:p>
        <a:p>
          <a:pPr lvl="0" algn="l" defTabSz="977900">
            <a:lnSpc>
              <a:spcPct val="90000"/>
            </a:lnSpc>
            <a:spcBef>
              <a:spcPct val="0"/>
            </a:spcBef>
            <a:spcAft>
              <a:spcPct val="35000"/>
            </a:spcAft>
          </a:pPr>
          <a:r>
            <a:rPr lang="en-US" sz="2200" kern="1200" dirty="0" smtClean="0"/>
            <a:t>poor health (Repeated diseases), and </a:t>
          </a:r>
        </a:p>
        <a:p>
          <a:pPr lvl="0" algn="l" defTabSz="977900">
            <a:lnSpc>
              <a:spcPct val="90000"/>
            </a:lnSpc>
            <a:spcBef>
              <a:spcPct val="0"/>
            </a:spcBef>
            <a:spcAft>
              <a:spcPct val="35000"/>
            </a:spcAft>
          </a:pPr>
          <a:r>
            <a:rPr lang="en-US" sz="2200" kern="1200" dirty="0" err="1" smtClean="0"/>
            <a:t>unstimulating</a:t>
          </a:r>
          <a:r>
            <a:rPr lang="en-US" sz="2200" kern="1200" dirty="0" smtClean="0"/>
            <a:t> home environments</a:t>
          </a:r>
          <a:endParaRPr lang="en-US" sz="2200" kern="1200" dirty="0"/>
        </a:p>
      </dsp:txBody>
      <dsp:txXfrm>
        <a:off x="0" y="0"/>
        <a:ext cx="4855463" cy="2194560"/>
      </dsp:txXfrm>
    </dsp:sp>
    <dsp:sp modelId="{498CAA54-E3BF-4C9A-B00E-177862882B5A}">
      <dsp:nvSpPr>
        <dsp:cNvPr id="0" name=""/>
        <dsp:cNvSpPr/>
      </dsp:nvSpPr>
      <dsp:spPr>
        <a:xfrm>
          <a:off x="1234439" y="2682239"/>
          <a:ext cx="6995160" cy="219456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Impairments - </a:t>
          </a:r>
        </a:p>
        <a:p>
          <a:pPr lvl="0" algn="l" defTabSz="1200150">
            <a:lnSpc>
              <a:spcPct val="90000"/>
            </a:lnSpc>
            <a:spcBef>
              <a:spcPct val="0"/>
            </a:spcBef>
            <a:spcAft>
              <a:spcPct val="35000"/>
            </a:spcAft>
          </a:pPr>
          <a:r>
            <a:rPr lang="en-US" sz="2700" kern="1200" dirty="0" smtClean="0"/>
            <a:t>Cognitive,</a:t>
          </a:r>
        </a:p>
        <a:p>
          <a:pPr lvl="0" algn="l" defTabSz="1200150">
            <a:lnSpc>
              <a:spcPct val="90000"/>
            </a:lnSpc>
            <a:spcBef>
              <a:spcPct val="0"/>
            </a:spcBef>
            <a:spcAft>
              <a:spcPct val="35000"/>
            </a:spcAft>
          </a:pPr>
          <a:r>
            <a:rPr lang="en-US" sz="2700" kern="1200" dirty="0" smtClean="0"/>
            <a:t>motor, and </a:t>
          </a:r>
        </a:p>
        <a:p>
          <a:pPr lvl="0" algn="l" defTabSz="1200150">
            <a:lnSpc>
              <a:spcPct val="90000"/>
            </a:lnSpc>
            <a:spcBef>
              <a:spcPct val="0"/>
            </a:spcBef>
            <a:spcAft>
              <a:spcPct val="35000"/>
            </a:spcAft>
          </a:pPr>
          <a:r>
            <a:rPr lang="en-US" sz="2700" kern="1200" dirty="0" smtClean="0"/>
            <a:t>social emotional development.</a:t>
          </a:r>
        </a:p>
      </dsp:txBody>
      <dsp:txXfrm>
        <a:off x="1234439" y="2682239"/>
        <a:ext cx="4334255" cy="2194560"/>
      </dsp:txXfrm>
    </dsp:sp>
    <dsp:sp modelId="{7E5CF32E-76F7-41C8-A500-F69424D97384}">
      <dsp:nvSpPr>
        <dsp:cNvPr id="0" name=""/>
        <dsp:cNvSpPr/>
      </dsp:nvSpPr>
      <dsp:spPr>
        <a:xfrm>
          <a:off x="5568695" y="1725168"/>
          <a:ext cx="1426464" cy="1426464"/>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5568695" y="1725168"/>
        <a:ext cx="1426464" cy="142646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1D953CE-34F9-4CA3-BF48-9586B165152C}">
      <dsp:nvSpPr>
        <dsp:cNvPr id="0" name=""/>
        <dsp:cNvSpPr/>
      </dsp:nvSpPr>
      <dsp:spPr>
        <a:xfrm>
          <a:off x="1014546" y="1511"/>
          <a:ext cx="1404863" cy="14048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Comic Sans MS" pitchFamily="66" charset="0"/>
            </a:rPr>
            <a:t>Bonding of mother to child, </a:t>
          </a:r>
          <a:endParaRPr lang="en-US" sz="1400" kern="1200" dirty="0"/>
        </a:p>
      </dsp:txBody>
      <dsp:txXfrm>
        <a:off x="1014546" y="1511"/>
        <a:ext cx="1404863" cy="1404863"/>
      </dsp:txXfrm>
    </dsp:sp>
    <dsp:sp modelId="{8DB3F2D1-8E48-4576-A437-B6C25137AF27}">
      <dsp:nvSpPr>
        <dsp:cNvPr id="0" name=""/>
        <dsp:cNvSpPr/>
      </dsp:nvSpPr>
      <dsp:spPr>
        <a:xfrm>
          <a:off x="1309567" y="1520449"/>
          <a:ext cx="814820" cy="814820"/>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1309567" y="1520449"/>
        <a:ext cx="814820" cy="814820"/>
      </dsp:txXfrm>
    </dsp:sp>
    <dsp:sp modelId="{45850F3E-67F4-4608-889C-6319B9945C17}">
      <dsp:nvSpPr>
        <dsp:cNvPr id="0" name=""/>
        <dsp:cNvSpPr/>
      </dsp:nvSpPr>
      <dsp:spPr>
        <a:xfrm>
          <a:off x="1014546" y="2449345"/>
          <a:ext cx="1404863" cy="14048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Comic Sans MS" pitchFamily="66" charset="0"/>
            </a:rPr>
            <a:t>attachment of child to mother</a:t>
          </a:r>
          <a:endParaRPr lang="en-US" sz="1400" kern="1200" dirty="0"/>
        </a:p>
      </dsp:txBody>
      <dsp:txXfrm>
        <a:off x="1014546" y="2449345"/>
        <a:ext cx="1404863" cy="1404863"/>
      </dsp:txXfrm>
    </dsp:sp>
    <dsp:sp modelId="{4B7BC965-13AE-4493-9F2E-79DFE418DAB3}">
      <dsp:nvSpPr>
        <dsp:cNvPr id="0" name=""/>
        <dsp:cNvSpPr/>
      </dsp:nvSpPr>
      <dsp:spPr>
        <a:xfrm>
          <a:off x="2630138" y="1666555"/>
          <a:ext cx="446746" cy="52260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2630138" y="1666555"/>
        <a:ext cx="446746" cy="522609"/>
      </dsp:txXfrm>
    </dsp:sp>
    <dsp:sp modelId="{7C302C94-DFBF-40E0-8B00-FBF802A5F482}">
      <dsp:nvSpPr>
        <dsp:cNvPr id="0" name=""/>
        <dsp:cNvSpPr/>
      </dsp:nvSpPr>
      <dsp:spPr>
        <a:xfrm>
          <a:off x="3262327" y="522996"/>
          <a:ext cx="2809726" cy="280972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dirty="0" smtClean="0">
              <a:latin typeface="Comic Sans MS" pitchFamily="66" charset="0"/>
            </a:rPr>
            <a:t>emotional outcomes of caring interactions</a:t>
          </a:r>
          <a:endParaRPr lang="en-US" sz="2600" kern="1200" dirty="0"/>
        </a:p>
      </dsp:txBody>
      <dsp:txXfrm>
        <a:off x="3262327" y="522996"/>
        <a:ext cx="2809726" cy="2809726"/>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4" Type="http://schemas.openxmlformats.org/officeDocument/2006/relationships/image" Target="../media/image1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36EAD3-C348-4827-8BAE-8F68373B1C72}" type="datetimeFigureOut">
              <a:rPr lang="en-US" smtClean="0"/>
              <a:pPr/>
              <a:t>6/29/2016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6C76CC-B39A-4D29-98D2-EF7AFB63DA7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C09578-B42E-4D85-B2FC-A955188FE25B}"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Dr </a:t>
            </a:r>
            <a:r>
              <a:rPr lang="en-US" dirty="0" err="1" smtClean="0"/>
              <a:t>Vikram</a:t>
            </a:r>
            <a:r>
              <a:rPr lang="en-US" dirty="0" smtClean="0"/>
              <a:t> Patel.ppt</a:t>
            </a:r>
            <a:endParaRPr lang="en-US" dirty="0"/>
          </a:p>
        </p:txBody>
      </p:sp>
      <p:sp>
        <p:nvSpPr>
          <p:cNvPr id="4" name="Slide Number Placeholder 3"/>
          <p:cNvSpPr>
            <a:spLocks noGrp="1"/>
          </p:cNvSpPr>
          <p:nvPr>
            <p:ph type="sldNum" sz="quarter" idx="10"/>
          </p:nvPr>
        </p:nvSpPr>
        <p:spPr/>
        <p:txBody>
          <a:bodyPr/>
          <a:lstStyle/>
          <a:p>
            <a:pPr>
              <a:defRPr/>
            </a:pPr>
            <a:fld id="{E4F2DDF4-D9CF-4A8A-8DB5-CE02F26AD5D3}" type="slidenum">
              <a:rPr lang="en-US" smtClean="0"/>
              <a:pPr>
                <a:defRPr/>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Socio-cultural risk factors include gender inequity, low maternal education, and reduced access to services.</a:t>
            </a:r>
          </a:p>
          <a:p>
            <a:r>
              <a:rPr lang="en-US" sz="1200" kern="1200" baseline="0" dirty="0" smtClean="0">
                <a:solidFill>
                  <a:schemeClr val="tx1"/>
                </a:solidFill>
                <a:latin typeface="+mn-lt"/>
                <a:ea typeface="+mn-ea"/>
                <a:cs typeface="+mn-cs"/>
              </a:rPr>
              <a:t>Biological risks include prenatal and postnatal growth, nutrient </a:t>
            </a:r>
            <a:r>
              <a:rPr lang="en-US" sz="1200" kern="1200" baseline="0" dirty="0" err="1" smtClean="0">
                <a:solidFill>
                  <a:schemeClr val="tx1"/>
                </a:solidFill>
                <a:latin typeface="+mn-lt"/>
                <a:ea typeface="+mn-ea"/>
                <a:cs typeface="+mn-cs"/>
              </a:rPr>
              <a:t>defi</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ciencies</a:t>
            </a:r>
            <a:r>
              <a:rPr lang="en-US" sz="1200" kern="1200" baseline="0" dirty="0" smtClean="0">
                <a:solidFill>
                  <a:schemeClr val="tx1"/>
                </a:solidFill>
                <a:latin typeface="+mn-lt"/>
                <a:ea typeface="+mn-ea"/>
                <a:cs typeface="+mn-cs"/>
              </a:rPr>
              <a:t>, infectious diseases, and environmental</a:t>
            </a:r>
          </a:p>
          <a:p>
            <a:r>
              <a:rPr lang="en-US" sz="1200" kern="1200" baseline="0" dirty="0" smtClean="0">
                <a:solidFill>
                  <a:schemeClr val="tx1"/>
                </a:solidFill>
                <a:latin typeface="+mn-lt"/>
                <a:ea typeface="+mn-ea"/>
                <a:cs typeface="+mn-cs"/>
              </a:rPr>
              <a:t>toxins. Psychosocial risks include parenting factors, maternal depression and exposure to violence. Consequences of</a:t>
            </a:r>
          </a:p>
          <a:p>
            <a:r>
              <a:rPr lang="en-US" sz="1200" kern="1200" baseline="0" dirty="0" smtClean="0">
                <a:solidFill>
                  <a:schemeClr val="tx1"/>
                </a:solidFill>
                <a:latin typeface="+mn-lt"/>
                <a:ea typeface="+mn-ea"/>
                <a:cs typeface="+mn-cs"/>
              </a:rPr>
              <a:t>impairments in child development are likely to be inter-generational (not shown in </a:t>
            </a:r>
            <a:r>
              <a:rPr lang="en-US" sz="1200" kern="1200" baseline="0" dirty="0" err="1" smtClean="0">
                <a:solidFill>
                  <a:schemeClr val="tx1"/>
                </a:solidFill>
                <a:latin typeface="+mn-lt"/>
                <a:ea typeface="+mn-ea"/>
                <a:cs typeface="+mn-cs"/>
              </a:rPr>
              <a:t>fi</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gure</a:t>
            </a:r>
            <a:r>
              <a:rPr lang="en-US" sz="1200" kern="1200" baseline="0" dirty="0" smtClean="0">
                <a:solidFill>
                  <a:schemeClr val="tx1"/>
                </a:solidFill>
                <a:latin typeface="+mn-lt"/>
                <a:ea typeface="+mn-ea"/>
                <a:cs typeface="+mn-cs"/>
              </a:rPr>
              <a:t>). Poorly developing</a:t>
            </a:r>
          </a:p>
          <a:p>
            <a:r>
              <a:rPr lang="en-US" sz="1200" kern="1200" baseline="0" dirty="0" smtClean="0">
                <a:solidFill>
                  <a:schemeClr val="tx1"/>
                </a:solidFill>
                <a:latin typeface="+mn-lt"/>
                <a:ea typeface="+mn-ea"/>
                <a:cs typeface="+mn-cs"/>
              </a:rPr>
              <a:t>children are likely to remain in poverty as adults,1 thus continuing the pathways shown for their off spring.</a:t>
            </a:r>
            <a:endParaRPr lang="en-US" dirty="0" smtClean="0"/>
          </a:p>
          <a:p>
            <a:endParaRPr lang="en-US" dirty="0"/>
          </a:p>
        </p:txBody>
      </p:sp>
      <p:sp>
        <p:nvSpPr>
          <p:cNvPr id="4" name="Slide Number Placeholder 3"/>
          <p:cNvSpPr>
            <a:spLocks noGrp="1"/>
          </p:cNvSpPr>
          <p:nvPr>
            <p:ph type="sldNum" sz="quarter" idx="10"/>
          </p:nvPr>
        </p:nvSpPr>
        <p:spPr/>
        <p:txBody>
          <a:bodyPr/>
          <a:lstStyle/>
          <a:p>
            <a:fld id="{4C6C76CC-B39A-4D29-98D2-EF7AFB63DA7D}" type="slidenum">
              <a:rPr lang="en-US" smtClean="0"/>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xfrm>
            <a:off x="914078" y="4343144"/>
            <a:ext cx="5029846" cy="4115019"/>
          </a:xfrm>
          <a:noFill/>
          <a:ln/>
        </p:spPr>
        <p:txBody>
          <a:bodyPr/>
          <a:lstStyle/>
          <a:p>
            <a:pPr marL="228600" indent="-228600"/>
            <a:endParaRPr lang="en-US" dirty="0" smtClean="0"/>
          </a:p>
          <a:p>
            <a:pPr marL="228600" indent="-228600"/>
            <a:endParaRPr lang="en-US" dirty="0" smtClean="0"/>
          </a:p>
          <a:p>
            <a:pPr marL="228600" indent="-228600"/>
            <a:r>
              <a:rPr lang="en-US" dirty="0" smtClean="0"/>
              <a:t>In the intervention Care for Development, the play and communication activities have been selected to help children to develop new skills. They have also been selected as satisfying activities that caregivers and their children can do together, to strengthen the emotional ties—bonding and attachment—that are key to sensitive, responsive </a:t>
            </a:r>
            <a:r>
              <a:rPr lang="en-US" dirty="0" err="1" smtClean="0"/>
              <a:t>caregiving</a:t>
            </a:r>
            <a:r>
              <a:rPr lang="en-US" dirty="0" smtClean="0"/>
              <a:t>. These support the basic qualities or skills that determine the effectiveness of </a:t>
            </a:r>
            <a:r>
              <a:rPr lang="en-US" dirty="0" err="1" smtClean="0"/>
              <a:t>caregiving</a:t>
            </a:r>
            <a:r>
              <a:rPr lang="en-US" dirty="0" smtClean="0"/>
              <a:t>.</a:t>
            </a:r>
          </a:p>
          <a:p>
            <a:pPr marL="228600" indent="-228600"/>
            <a:r>
              <a:rPr lang="en-US" dirty="0" smtClean="0"/>
              <a:t>Questions?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C09578-B42E-4D85-B2FC-A955188FE25B}" type="slidenum">
              <a:rPr lang="en-US" smtClean="0"/>
              <a:pPr/>
              <a:t>19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C09578-B42E-4D85-B2FC-A955188FE25B}" type="slidenum">
              <a:rPr lang="en-US" smtClean="0"/>
              <a:pPr/>
              <a:t>21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fld id="{F1FDA45C-D7FD-A442-922C-1A9D3DD6552C}" type="slidenum">
              <a:rPr lang="en-GB" sz="1200">
                <a:latin typeface="Times New Roman" charset="0"/>
              </a:rPr>
              <a:pPr eaLnBrk="1" hangingPunct="1"/>
              <a:t>22</a:t>
            </a:fld>
            <a:endParaRPr lang="en-GB" sz="1200">
              <a:latin typeface="Times New Roman" charset="0"/>
            </a:endParaRPr>
          </a:p>
        </p:txBody>
      </p:sp>
      <p:sp>
        <p:nvSpPr>
          <p:cNvPr id="34818"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34819" name="Rectangle 3"/>
          <p:cNvSpPr>
            <a:spLocks noGrp="1" noChangeArrowheads="1"/>
          </p:cNvSpPr>
          <p:nvPr>
            <p:ph type="body" idx="1"/>
          </p:nvPr>
        </p:nvSpPr>
        <p:spPr bwMode="auto">
          <a:xfrm>
            <a:off x="837667" y="4343510"/>
            <a:ext cx="5486400" cy="4114289"/>
          </a:xfrm>
          <a:solidFill>
            <a:srgbClr val="FFFFFF"/>
          </a:solidFill>
          <a:extLs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dirty="0">
                <a:latin typeface="Calibri" charset="0"/>
              </a:rPr>
              <a:t>The Jamaica study looked at the effects of nutritional supplementation and psychological stimulation on stunted children aged 9-24 months.</a:t>
            </a:r>
          </a:p>
          <a:p>
            <a:pPr eaLnBrk="1" hangingPunct="1"/>
            <a:endParaRPr lang="en-US" sz="1000" dirty="0">
              <a:latin typeface="Calibri" charset="0"/>
            </a:endParaRPr>
          </a:p>
          <a:p>
            <a:pPr eaLnBrk="1" hangingPunct="1"/>
            <a:r>
              <a:rPr lang="en-US" sz="1000" dirty="0">
                <a:latin typeface="Calibri" charset="0"/>
              </a:rPr>
              <a:t>129 children were randomly assigned to four groups: control, supplement only, stimulation only, and supplement with stimulation. A matched group of non-stunted children of the same age were also assessed. (The nutrition and psychosocial interventions were delivered through home visits.)</a:t>
            </a:r>
          </a:p>
          <a:p>
            <a:pPr eaLnBrk="1" hangingPunct="1"/>
            <a:endParaRPr lang="en-US" sz="1000" dirty="0">
              <a:latin typeface="Calibri" charset="0"/>
            </a:endParaRPr>
          </a:p>
          <a:p>
            <a:pPr eaLnBrk="1" hangingPunct="1"/>
            <a:r>
              <a:rPr lang="en-US" sz="800" dirty="0">
                <a:latin typeface="Calibri" charset="0"/>
              </a:rPr>
              <a:t>Reference:</a:t>
            </a:r>
          </a:p>
          <a:p>
            <a:pPr eaLnBrk="1" hangingPunct="1"/>
            <a:r>
              <a:rPr lang="en-US" sz="800" dirty="0">
                <a:latin typeface="Calibri" charset="0"/>
              </a:rPr>
              <a:t>Grantham-McGregor SM, Powell C, Walker, Hines JH. Nutritional supplementation, psychosocial stimulation, and mental development of stunted children: the Jamaican Study. </a:t>
            </a:r>
            <a:r>
              <a:rPr lang="en-US" sz="800" i="1" dirty="0">
                <a:latin typeface="Calibri" charset="0"/>
              </a:rPr>
              <a:t>Lancet,</a:t>
            </a:r>
            <a:r>
              <a:rPr lang="en-US" sz="800" dirty="0">
                <a:latin typeface="Calibri" charset="0"/>
              </a:rPr>
              <a:t> 1991, 338:1-5.</a:t>
            </a:r>
          </a:p>
          <a:p>
            <a:pPr eaLnBrk="1" hangingPunct="1"/>
            <a:endParaRPr lang="en-US" sz="1000" dirty="0">
              <a:latin typeface="Calibri" charset="0"/>
            </a:endParaRPr>
          </a:p>
          <a:p>
            <a:pPr eaLnBrk="1" hangingPunct="1"/>
            <a:endParaRPr lang="en-US" dirty="0">
              <a:latin typeface="Calibri" charset="0"/>
            </a:endParaRPr>
          </a:p>
          <a:p>
            <a:pPr eaLnBrk="1" hangingPunct="1"/>
            <a:endParaRPr lang="en-GB" dirty="0">
              <a:latin typeface="Calibri" charset="0"/>
            </a:endParaRPr>
          </a:p>
        </p:txBody>
      </p:sp>
    </p:spTree>
    <p:extLst>
      <p:ext uri="{BB962C8B-B14F-4D97-AF65-F5344CB8AC3E}">
        <p14:creationId xmlns="" xmlns:p14="http://schemas.microsoft.com/office/powerpoint/2010/main" val="3971542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fld id="{0CEB8FB9-3BAD-4E47-BD62-8828E2381381}" type="slidenum">
              <a:rPr lang="en-GB" sz="1200">
                <a:latin typeface="Times New Roman" charset="0"/>
              </a:rPr>
              <a:pPr eaLnBrk="1" hangingPunct="1"/>
              <a:t>23</a:t>
            </a:fld>
            <a:endParaRPr lang="en-GB" sz="1200">
              <a:latin typeface="Times New Roman" charset="0"/>
            </a:endParaRPr>
          </a:p>
        </p:txBody>
      </p:sp>
      <p:sp>
        <p:nvSpPr>
          <p:cNvPr id="36866"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36867" name="Rectangle 3"/>
          <p:cNvSpPr>
            <a:spLocks noGrp="1" noChangeArrowheads="1"/>
          </p:cNvSpPr>
          <p:nvPr>
            <p:ph type="body" idx="1"/>
          </p:nvPr>
        </p:nvSpPr>
        <p:spPr bwMode="auto">
          <a:solidFill>
            <a:srgbClr val="FFFFFF"/>
          </a:solidFill>
          <a:extLs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90500" indent="-190500" eaLnBrk="1" hangingPunct="1">
              <a:lnSpc>
                <a:spcPct val="80000"/>
              </a:lnSpc>
            </a:pPr>
            <a:r>
              <a:rPr lang="nl-NL" sz="1000" dirty="0">
                <a:latin typeface="Calibri" charset="0"/>
              </a:rPr>
              <a:t>Here are the results of that study showing the effects of supplementation and stimulation on the </a:t>
            </a:r>
            <a:r>
              <a:rPr lang="nl-NL" sz="1000" b="1" dirty="0">
                <a:latin typeface="Calibri" charset="0"/>
              </a:rPr>
              <a:t>child’s development quotient (DQ) </a:t>
            </a:r>
            <a:r>
              <a:rPr lang="nl-NL" sz="1000" i="1" dirty="0">
                <a:latin typeface="Calibri" charset="0"/>
              </a:rPr>
              <a:t>(practical reasoning, eye and hand coordination, hearing and speech, and performance)</a:t>
            </a:r>
            <a:r>
              <a:rPr lang="nl-NL" sz="1000" dirty="0">
                <a:latin typeface="Calibri" charset="0"/>
              </a:rPr>
              <a:t>. You can see that the red line describes the children who were not stunted. The other three lines below are the children who were stunted at the baseline (first measure after birth).</a:t>
            </a:r>
          </a:p>
          <a:p>
            <a:pPr marL="190500" indent="-190500" eaLnBrk="1" hangingPunct="1">
              <a:lnSpc>
                <a:spcPct val="80000"/>
              </a:lnSpc>
            </a:pPr>
            <a:r>
              <a:rPr lang="nl-NL" sz="1000" dirty="0">
                <a:latin typeface="Calibri" charset="0"/>
              </a:rPr>
              <a:t>Let’s look at the progress of the stunted children. The blue is the control group of stunted children who received no intervention. The children represented by the pink line received food supplementation only, and the green line stimulation only. The yellow line represents the stunted children who received both supplementation and stimulation. These interventions were delivered through regular home visits (weekly). Take a moment to look over these results.</a:t>
            </a:r>
          </a:p>
          <a:p>
            <a:pPr marL="190500" indent="-190500" eaLnBrk="1" hangingPunct="1">
              <a:lnSpc>
                <a:spcPct val="80000"/>
              </a:lnSpc>
              <a:buFontTx/>
              <a:buAutoNum type="arabicPeriod"/>
            </a:pPr>
            <a:endParaRPr lang="nl-NL" sz="1000" dirty="0">
              <a:latin typeface="Calibri" charset="0"/>
            </a:endParaRPr>
          </a:p>
          <a:p>
            <a:pPr marL="190500" indent="-190500" eaLnBrk="1" hangingPunct="1">
              <a:lnSpc>
                <a:spcPct val="80000"/>
              </a:lnSpc>
              <a:buFontTx/>
              <a:buAutoNum type="arabicPeriod"/>
            </a:pPr>
            <a:r>
              <a:rPr lang="nl-NL" sz="1000" dirty="0">
                <a:latin typeface="Calibri" charset="0"/>
              </a:rPr>
              <a:t>Initially the stunted groups' DQs were lower than those of the non-stunted group. Poor mental development in stunted children is at least partly attributable to undernutrition. </a:t>
            </a:r>
          </a:p>
          <a:p>
            <a:pPr marL="190500" indent="-190500" eaLnBrk="1" hangingPunct="1">
              <a:lnSpc>
                <a:spcPct val="80000"/>
              </a:lnSpc>
              <a:buFontTx/>
              <a:buAutoNum type="arabicPeriod"/>
            </a:pPr>
            <a:r>
              <a:rPr lang="nl-NL" sz="1000" dirty="0">
                <a:latin typeface="Calibri" charset="0"/>
              </a:rPr>
              <a:t>The Development Quotient of the control group declined during the study, increasing their deficit. </a:t>
            </a:r>
          </a:p>
          <a:p>
            <a:pPr marL="190500" indent="-190500" eaLnBrk="1" hangingPunct="1">
              <a:lnSpc>
                <a:spcPct val="80000"/>
              </a:lnSpc>
              <a:buFontTx/>
              <a:buAutoNum type="arabicPeriod"/>
            </a:pPr>
            <a:r>
              <a:rPr lang="nl-NL" sz="1000" dirty="0">
                <a:latin typeface="Calibri" charset="0"/>
              </a:rPr>
              <a:t>Stimulation and supplementation had significant independent beneficial effects on the children's development. Stimulation appears to have produced greater gains than supplementation—an important finding.</a:t>
            </a:r>
          </a:p>
          <a:p>
            <a:pPr marL="190500" indent="-190500" eaLnBrk="1" hangingPunct="1">
              <a:lnSpc>
                <a:spcPct val="80000"/>
              </a:lnSpc>
              <a:buFontTx/>
              <a:buAutoNum type="arabicPeriod"/>
            </a:pPr>
            <a:r>
              <a:rPr lang="nl-NL" sz="1000" dirty="0">
                <a:latin typeface="Calibri" charset="0"/>
              </a:rPr>
              <a:t>The treatment effects were additive. Combined interventions were significantly more effective than either alone. (Stimulation and supplementation produced an increase in 13 points.)</a:t>
            </a:r>
          </a:p>
          <a:p>
            <a:pPr marL="190500" indent="-190500" eaLnBrk="1" hangingPunct="1">
              <a:lnSpc>
                <a:spcPct val="80000"/>
              </a:lnSpc>
              <a:buFontTx/>
              <a:buAutoNum type="arabicPeriod"/>
            </a:pPr>
            <a:r>
              <a:rPr lang="nl-NL" sz="1000" dirty="0">
                <a:latin typeface="Calibri" charset="0"/>
              </a:rPr>
              <a:t>Early stunting can be reversed by supplementation and stimulation. And many children will catch up to children who were not stunted before the age of 24 months.</a:t>
            </a:r>
          </a:p>
          <a:p>
            <a:pPr marL="190500" indent="-190500" eaLnBrk="1" hangingPunct="1">
              <a:lnSpc>
                <a:spcPct val="80000"/>
              </a:lnSpc>
            </a:pPr>
            <a:r>
              <a:rPr lang="nl-NL" sz="1000" dirty="0">
                <a:latin typeface="Calibri" charset="0"/>
              </a:rPr>
              <a:t> In this study, we see that supplementation and stimulation each have a strong effect on the psychosocial and motor development of stunted children. Together they are even more powerful.</a:t>
            </a:r>
          </a:p>
          <a:p>
            <a:pPr marL="190500" indent="-190500" eaLnBrk="1" hangingPunct="1">
              <a:lnSpc>
                <a:spcPct val="80000"/>
              </a:lnSpc>
            </a:pPr>
            <a:endParaRPr lang="nl-NL" sz="800" i="1" dirty="0">
              <a:latin typeface="Calibri" charset="0"/>
            </a:endParaRPr>
          </a:p>
          <a:p>
            <a:pPr marL="190500" indent="-190500" eaLnBrk="1" hangingPunct="1">
              <a:lnSpc>
                <a:spcPct val="80000"/>
              </a:lnSpc>
            </a:pPr>
            <a:r>
              <a:rPr lang="nl-NL" sz="800" i="1" dirty="0">
                <a:latin typeface="Calibri" charset="0"/>
              </a:rPr>
              <a:t>[Notes to the presenter: </a:t>
            </a:r>
          </a:p>
          <a:p>
            <a:pPr marL="190500" indent="-190500" eaLnBrk="1" hangingPunct="1">
              <a:lnSpc>
                <a:spcPct val="80000"/>
              </a:lnSpc>
              <a:buFontTx/>
              <a:buAutoNum type="arabicPeriod"/>
            </a:pPr>
            <a:r>
              <a:rPr lang="nl-NL" sz="800" i="1" dirty="0">
                <a:latin typeface="Calibri" charset="0"/>
              </a:rPr>
              <a:t>Sally Grantham-McGregor, the leader in this study, serves on the WHO CAH advisory group on child development. </a:t>
            </a:r>
          </a:p>
          <a:p>
            <a:pPr marL="190500" indent="-190500" eaLnBrk="1" hangingPunct="1">
              <a:lnSpc>
                <a:spcPct val="80000"/>
              </a:lnSpc>
              <a:buFontTx/>
              <a:buAutoNum type="arabicPeriod"/>
            </a:pPr>
            <a:r>
              <a:rPr lang="nl-NL" sz="800" i="1" dirty="0">
                <a:latin typeface="Calibri" charset="0"/>
              </a:rPr>
              <a:t>This graphic summary of results is adapted from a presentation by Jacques van der Gaag at the World Bank Converence on Investing in Our Future, 2000.]</a:t>
            </a:r>
          </a:p>
          <a:p>
            <a:pPr marL="190500" indent="-190500" eaLnBrk="1" hangingPunct="1">
              <a:lnSpc>
                <a:spcPct val="80000"/>
              </a:lnSpc>
            </a:pPr>
            <a:endParaRPr lang="nl-NL" sz="800" dirty="0">
              <a:latin typeface="Calibri" charset="0"/>
            </a:endParaRPr>
          </a:p>
          <a:p>
            <a:pPr marL="190500" indent="-190500" eaLnBrk="1" hangingPunct="1">
              <a:lnSpc>
                <a:spcPct val="80000"/>
              </a:lnSpc>
            </a:pPr>
            <a:r>
              <a:rPr lang="nl-NL" sz="800" dirty="0">
                <a:latin typeface="Calibri" charset="0"/>
              </a:rPr>
              <a:t>Reference:</a:t>
            </a:r>
          </a:p>
          <a:p>
            <a:pPr marL="190500" indent="-190500" eaLnBrk="1" hangingPunct="1">
              <a:lnSpc>
                <a:spcPct val="80000"/>
              </a:lnSpc>
            </a:pPr>
            <a:r>
              <a:rPr lang="nl-NL" sz="800" dirty="0">
                <a:latin typeface="Calibri" charset="0"/>
              </a:rPr>
              <a:t>Grantham-McGregor SM et al. Nutritional supplementation, psychosocial stimulation, and mental development of stunted children: the Jamaica Study. </a:t>
            </a:r>
            <a:r>
              <a:rPr lang="nl-NL" sz="800" i="1" dirty="0">
                <a:latin typeface="Calibri" charset="0"/>
              </a:rPr>
              <a:t>Lancet, </a:t>
            </a:r>
            <a:r>
              <a:rPr lang="nl-NL" sz="800" dirty="0">
                <a:latin typeface="Calibri" charset="0"/>
              </a:rPr>
              <a:t>1991, 338:1-5.</a:t>
            </a:r>
          </a:p>
        </p:txBody>
      </p:sp>
    </p:spTree>
    <p:extLst>
      <p:ext uri="{BB962C8B-B14F-4D97-AF65-F5344CB8AC3E}">
        <p14:creationId xmlns="" xmlns:p14="http://schemas.microsoft.com/office/powerpoint/2010/main" val="4037589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fld id="{BAA003B6-3942-6541-B767-861D4C3E24EA}" type="slidenum">
              <a:rPr lang="en-US" sz="1200">
                <a:latin typeface="Times New Roman" charset="0"/>
              </a:rPr>
              <a:pPr eaLnBrk="1" hangingPunct="1"/>
              <a:t>24</a:t>
            </a:fld>
            <a:endParaRPr lang="en-US" sz="1200">
              <a:latin typeface="Times New Roman" charset="0"/>
            </a:endParaRPr>
          </a:p>
        </p:txBody>
      </p:sp>
      <p:sp>
        <p:nvSpPr>
          <p:cNvPr id="38914" name="Rectangle 7"/>
          <p:cNvSpPr txBox="1">
            <a:spLocks noGrp="1" noChangeArrowheads="1"/>
          </p:cNvSpPr>
          <p:nvPr/>
        </p:nvSpPr>
        <p:spPr bwMode="auto">
          <a:xfrm>
            <a:off x="3884602" y="8685559"/>
            <a:ext cx="2971801" cy="4569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algn="r" eaLnBrk="1" hangingPunct="1"/>
            <a:fld id="{500C99EA-7226-EE41-8281-073C1AA78AEE}" type="slidenum">
              <a:rPr lang="en-US" sz="1200">
                <a:latin typeface="Calibri" charset="0"/>
              </a:rPr>
              <a:pPr algn="r" eaLnBrk="1" hangingPunct="1"/>
              <a:t>24</a:t>
            </a:fld>
            <a:endParaRPr lang="en-US" sz="1200">
              <a:latin typeface="Calibri" charset="0"/>
            </a:endParaRPr>
          </a:p>
        </p:txBody>
      </p:sp>
      <p:sp>
        <p:nvSpPr>
          <p:cNvPr id="389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8916" name="Rectangle 3"/>
          <p:cNvSpPr>
            <a:spLocks noGrp="1" noChangeArrowheads="1"/>
          </p:cNvSpPr>
          <p:nvPr>
            <p:ph type="body" idx="1"/>
          </p:nvPr>
        </p:nvSpPr>
        <p:spPr bwMode="auto">
          <a:xfrm>
            <a:off x="914401" y="4343510"/>
            <a:ext cx="5029200" cy="4114289"/>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sz="800" dirty="0">
                <a:latin typeface="Calibri" charset="0"/>
              </a:rPr>
              <a:t>References:</a:t>
            </a:r>
          </a:p>
          <a:p>
            <a:pPr eaLnBrk="1" hangingPunct="1">
              <a:spcBef>
                <a:spcPct val="0"/>
              </a:spcBef>
            </a:pPr>
            <a:r>
              <a:rPr lang="en-GB" sz="800" dirty="0">
                <a:latin typeface="Calibri" charset="0"/>
              </a:rPr>
              <a:t>Walker SP et al. Effects of early childhood psychosocial stimulation and nutritional supplementation on cognition and education in growth-stunted Jamaican children: prospective cohort study</a:t>
            </a:r>
            <a:r>
              <a:rPr lang="en-GB" sz="800" i="1" dirty="0">
                <a:latin typeface="Calibri" charset="0"/>
              </a:rPr>
              <a:t>.</a:t>
            </a:r>
            <a:r>
              <a:rPr lang="en-GB" sz="800" dirty="0">
                <a:latin typeface="Calibri" charset="0"/>
              </a:rPr>
              <a:t> </a:t>
            </a:r>
            <a:r>
              <a:rPr lang="en-GB" sz="800" i="1" dirty="0">
                <a:latin typeface="Calibri" charset="0"/>
              </a:rPr>
              <a:t>Lancet,</a:t>
            </a:r>
            <a:r>
              <a:rPr lang="en-GB" sz="800" dirty="0">
                <a:latin typeface="Calibri" charset="0"/>
              </a:rPr>
              <a:t> 2005, 366:1804-7. </a:t>
            </a:r>
          </a:p>
          <a:p>
            <a:pPr eaLnBrk="1" hangingPunct="1">
              <a:spcBef>
                <a:spcPct val="0"/>
              </a:spcBef>
            </a:pPr>
            <a:endParaRPr lang="en-GB" sz="800" dirty="0">
              <a:latin typeface="Calibri" charset="0"/>
            </a:endParaRPr>
          </a:p>
          <a:p>
            <a:pPr eaLnBrk="1" hangingPunct="1">
              <a:spcBef>
                <a:spcPct val="0"/>
              </a:spcBef>
            </a:pPr>
            <a:r>
              <a:rPr lang="en-US" sz="800" dirty="0">
                <a:latin typeface="Calibri" charset="0"/>
              </a:rPr>
              <a:t>Walker SP et al. Effects of psychosocial stimulation and dietary supplementation in early childhood on psychosocial functioning in late adolescence: follow-up of </a:t>
            </a:r>
            <a:r>
              <a:rPr lang="en-US" sz="800" dirty="0" err="1">
                <a:latin typeface="Calibri" charset="0"/>
              </a:rPr>
              <a:t>randomised</a:t>
            </a:r>
            <a:r>
              <a:rPr lang="en-US" sz="800" dirty="0">
                <a:latin typeface="Calibri" charset="0"/>
              </a:rPr>
              <a:t> controlled trial</a:t>
            </a:r>
            <a:r>
              <a:rPr lang="en-US" sz="800" i="1" dirty="0">
                <a:latin typeface="Calibri" charset="0"/>
              </a:rPr>
              <a:t>.</a:t>
            </a:r>
            <a:r>
              <a:rPr lang="en-US" sz="800" dirty="0">
                <a:latin typeface="Calibri" charset="0"/>
              </a:rPr>
              <a:t> </a:t>
            </a:r>
            <a:r>
              <a:rPr lang="en-US" sz="800" i="1" dirty="0">
                <a:latin typeface="Calibri" charset="0"/>
              </a:rPr>
              <a:t>BMJ</a:t>
            </a:r>
            <a:r>
              <a:rPr lang="en-US" sz="800" dirty="0">
                <a:latin typeface="Calibri" charset="0"/>
              </a:rPr>
              <a:t>, 2006. 333(7566):472.</a:t>
            </a:r>
          </a:p>
          <a:p>
            <a:pPr eaLnBrk="1" hangingPunct="1">
              <a:spcBef>
                <a:spcPct val="0"/>
              </a:spcBef>
            </a:pPr>
            <a:endParaRPr lang="en-US" sz="800" dirty="0">
              <a:latin typeface="Calibri" charset="0"/>
            </a:endParaRPr>
          </a:p>
          <a:p>
            <a:pPr eaLnBrk="1" hangingPunct="1">
              <a:spcBef>
                <a:spcPct val="0"/>
              </a:spcBef>
            </a:pPr>
            <a:r>
              <a:rPr lang="en-US" sz="800" dirty="0">
                <a:latin typeface="Calibri" charset="0"/>
              </a:rPr>
              <a:t>Walker SP et al. Early childhood stimulation benefits adult competence and reduces violent behavior. </a:t>
            </a:r>
            <a:r>
              <a:rPr lang="en-US" sz="800" i="1" dirty="0">
                <a:latin typeface="Calibri" charset="0"/>
              </a:rPr>
              <a:t>Pediatrics</a:t>
            </a:r>
            <a:r>
              <a:rPr lang="en-US" sz="800" dirty="0">
                <a:latin typeface="Calibri" charset="0"/>
              </a:rPr>
              <a:t>, 2011, 127(5):849-57.</a:t>
            </a:r>
          </a:p>
          <a:p>
            <a:pPr eaLnBrk="1" hangingPunct="1">
              <a:spcBef>
                <a:spcPct val="0"/>
              </a:spcBef>
            </a:pPr>
            <a:endParaRPr lang="en-US" sz="800" dirty="0">
              <a:latin typeface="Calibri" charset="0"/>
            </a:endParaRPr>
          </a:p>
          <a:p>
            <a:pPr eaLnBrk="1" hangingPunct="1">
              <a:spcBef>
                <a:spcPct val="0"/>
              </a:spcBef>
            </a:pPr>
            <a:endParaRPr lang="en-GB" dirty="0">
              <a:latin typeface="Calibri" charset="0"/>
            </a:endParaRPr>
          </a:p>
        </p:txBody>
      </p:sp>
    </p:spTree>
    <p:extLst>
      <p:ext uri="{BB962C8B-B14F-4D97-AF65-F5344CB8AC3E}">
        <p14:creationId xmlns="" xmlns:p14="http://schemas.microsoft.com/office/powerpoint/2010/main" val="470074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fld id="{5C82E2AF-1B35-D045-9CF0-995D70C23981}" type="slidenum">
              <a:rPr lang="en-US" sz="1200">
                <a:latin typeface="Times New Roman" charset="0"/>
              </a:rPr>
              <a:pPr eaLnBrk="1" hangingPunct="1"/>
              <a:t>25</a:t>
            </a:fld>
            <a:endParaRPr lang="en-US" sz="1200">
              <a:latin typeface="Times New Roman" charset="0"/>
            </a:endParaRPr>
          </a:p>
        </p:txBody>
      </p:sp>
      <p:sp>
        <p:nvSpPr>
          <p:cNvPr id="327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2771"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T</a:t>
            </a:r>
            <a:r>
              <a:rPr lang="en-US" sz="1000" dirty="0">
                <a:latin typeface="Calibri" charset="0"/>
              </a:rPr>
              <a:t>his slide shows the IQ scores of Korean orphans adopted into middle class homes. They differed both in how malnourished they were at the time of adoption, and how old they were when they were adopted. The younger they were adopted (before 24 months), the better the quality of their environment.</a:t>
            </a:r>
          </a:p>
          <a:p>
            <a:r>
              <a:rPr lang="en-US" sz="1000" dirty="0" smtClean="0"/>
              <a:t>This slide shows the IQ scores of Korean orphans adopted into middle class homes. They differed both in how malnourished they were at the time of adoption, and how old they were when they were adopted. The younger they were adopted (before 24 months), the better the quality of their environment.</a:t>
            </a:r>
          </a:p>
          <a:p>
            <a:endParaRPr lang="en-US" sz="1000" dirty="0" smtClean="0"/>
          </a:p>
          <a:p>
            <a:r>
              <a:rPr lang="en-US" sz="1000" dirty="0" smtClean="0"/>
              <a:t>Which bar is highest – has the highest IQ? Children who were well nourished before being adopted, and were adopted before 24 months – they had both good nutrition and environment – had an IQ of 111.  </a:t>
            </a:r>
          </a:p>
          <a:p>
            <a:endParaRPr lang="en-US" sz="1000" dirty="0" smtClean="0"/>
          </a:p>
          <a:p>
            <a:r>
              <a:rPr lang="en-US" sz="1000" dirty="0" smtClean="0"/>
              <a:t>Which has the lowest? The severely malnourished children adopted after 24 months had IQ scores of only 94 – they were both malnourished and had a longer time in an impoverished environment.  </a:t>
            </a:r>
          </a:p>
          <a:p>
            <a:endParaRPr lang="en-US" sz="1000" dirty="0">
              <a:latin typeface="Calibri" charset="0"/>
            </a:endParaRPr>
          </a:p>
          <a:p>
            <a:r>
              <a:rPr lang="en-US" sz="1000" dirty="0">
                <a:latin typeface="Calibri" charset="0"/>
              </a:rPr>
              <a:t>Which bar is highest – has the highest IQ? Children who were well nourished before being adopted, and were adopted before 24 months – they had both good nutrition and environment – had an IQ of 111.  </a:t>
            </a:r>
          </a:p>
          <a:p>
            <a:endParaRPr lang="en-US" sz="1000" dirty="0">
              <a:latin typeface="Calibri" charset="0"/>
            </a:endParaRPr>
          </a:p>
          <a:p>
            <a:r>
              <a:rPr lang="en-US" sz="1000" dirty="0">
                <a:latin typeface="Calibri" charset="0"/>
              </a:rPr>
              <a:t>Which has the lowest? The severely malnourished children adopted after 24 months had IQ scores of only 94 – they were both malnourished and had a longer time in an impoverished environment.  </a:t>
            </a:r>
          </a:p>
          <a:p>
            <a:endParaRPr lang="en-US" sz="1000" dirty="0">
              <a:latin typeface="Calibri" charset="0"/>
            </a:endParaRPr>
          </a:p>
          <a:p>
            <a:r>
              <a:rPr lang="en-US" sz="1000" dirty="0">
                <a:latin typeface="Calibri" charset="0"/>
              </a:rPr>
              <a:t>All of the other groups show that both the level of nutrition, and the time of adoption (length of time in a stimulating environment) make a difference in the child</a:t>
            </a:r>
            <a:r>
              <a:rPr lang="ja-JP" altLang="en-US" sz="1000">
                <a:latin typeface="Calibri" charset="0"/>
              </a:rPr>
              <a:t>’</a:t>
            </a:r>
            <a:r>
              <a:rPr lang="en-US" altLang="ja-JP" sz="1000" dirty="0">
                <a:latin typeface="Calibri" charset="0"/>
              </a:rPr>
              <a:t>s IQ at age 9.  </a:t>
            </a:r>
          </a:p>
          <a:p>
            <a:endParaRPr lang="en-GB" sz="1000" dirty="0">
              <a:latin typeface="Calibri" charset="0"/>
            </a:endParaRPr>
          </a:p>
          <a:p>
            <a:r>
              <a:rPr lang="en-GB" sz="800" dirty="0">
                <a:latin typeface="Calibri" charset="0"/>
              </a:rPr>
              <a:t>Reference:</a:t>
            </a:r>
            <a:endParaRPr lang="en-US" sz="800" dirty="0">
              <a:latin typeface="Calibri" charset="0"/>
            </a:endParaRPr>
          </a:p>
          <a:p>
            <a:r>
              <a:rPr lang="en-US" sz="800" dirty="0" err="1">
                <a:latin typeface="Calibri" charset="0"/>
              </a:rPr>
              <a:t>Winick</a:t>
            </a:r>
            <a:r>
              <a:rPr lang="en-US" sz="800" dirty="0">
                <a:latin typeface="Calibri" charset="0"/>
              </a:rPr>
              <a:t> M, Meyer K, Harris R. Malnutrition and environmental enrichment by early adoption. </a:t>
            </a:r>
            <a:r>
              <a:rPr lang="fr-FR" sz="800" i="1" dirty="0">
                <a:latin typeface="Calibri" charset="0"/>
              </a:rPr>
              <a:t>Science,</a:t>
            </a:r>
            <a:r>
              <a:rPr lang="fr-FR" sz="800" dirty="0">
                <a:latin typeface="Calibri" charset="0"/>
              </a:rPr>
              <a:t> 1975, 190 (4220):1173-1175.</a:t>
            </a:r>
            <a:endParaRPr lang="en-US" sz="800" dirty="0">
              <a:latin typeface="Calibri" charset="0"/>
            </a:endParaRPr>
          </a:p>
          <a:p>
            <a:endParaRPr lang="en-US" sz="800" dirty="0">
              <a:latin typeface="Calibri" charset="0"/>
            </a:endParaRPr>
          </a:p>
        </p:txBody>
      </p:sp>
    </p:spTree>
    <p:extLst>
      <p:ext uri="{BB962C8B-B14F-4D97-AF65-F5344CB8AC3E}">
        <p14:creationId xmlns="" xmlns:p14="http://schemas.microsoft.com/office/powerpoint/2010/main" val="8525732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653A6D-82D9-40AC-A40E-F7B6CC65A54A}" type="slidenum">
              <a:rPr lang="en-US" smtClean="0"/>
              <a:pPr/>
              <a:t>26</a:t>
            </a:fld>
            <a:endParaRPr lang="en-US"/>
          </a:p>
        </p:txBody>
      </p:sp>
    </p:spTree>
    <p:extLst>
      <p:ext uri="{BB962C8B-B14F-4D97-AF65-F5344CB8AC3E}">
        <p14:creationId xmlns="" xmlns:p14="http://schemas.microsoft.com/office/powerpoint/2010/main" val="1927178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C09578-B42E-4D85-B2FC-A955188FE25B}"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64B0FC-A8F2-4D01-A65A-5A7DF17760FE}" type="slidenum">
              <a:rPr lang="en-US" smtClean="0"/>
              <a:pPr>
                <a:defRPr/>
              </a:pPr>
              <a:t>27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C09578-B42E-4D85-B2FC-A955188FE25B}" type="slidenum">
              <a:rPr lang="en-US" smtClean="0"/>
              <a:pPr/>
              <a:t>28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of these six services 1-3 delivered through Ministry of Women and Child Development (WCD). 4-6 delivered through Public Health Infrastructure under the Ministry of Health &amp; Family Welfare, </a:t>
            </a:r>
          </a:p>
          <a:p>
            <a:endParaRPr lang="en-US" dirty="0"/>
          </a:p>
        </p:txBody>
      </p:sp>
      <p:sp>
        <p:nvSpPr>
          <p:cNvPr id="4" name="Slide Number Placeholder 3"/>
          <p:cNvSpPr>
            <a:spLocks noGrp="1"/>
          </p:cNvSpPr>
          <p:nvPr>
            <p:ph type="sldNum" sz="quarter" idx="10"/>
          </p:nvPr>
        </p:nvSpPr>
        <p:spPr/>
        <p:txBody>
          <a:bodyPr/>
          <a:lstStyle/>
          <a:p>
            <a:fld id="{87C09578-B42E-4D85-B2FC-A955188FE25B}" type="slidenum">
              <a:rPr lang="en-US" smtClean="0"/>
              <a:pPr/>
              <a:t>29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653A6D-82D9-40AC-A40E-F7B6CC65A54A}" type="slidenum">
              <a:rPr lang="en-US" smtClean="0"/>
              <a:pPr/>
              <a:t>31</a:t>
            </a:fld>
            <a:endParaRPr lang="en-US"/>
          </a:p>
        </p:txBody>
      </p:sp>
    </p:spTree>
    <p:extLst>
      <p:ext uri="{BB962C8B-B14F-4D97-AF65-F5344CB8AC3E}">
        <p14:creationId xmlns="" xmlns:p14="http://schemas.microsoft.com/office/powerpoint/2010/main" val="3148150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000" dirty="0">
                <a:latin typeface="Calibri" charset="0"/>
              </a:rPr>
              <a:t>Because so many children in the developing world are not developing to their potential, ECD interventions to improve their chances are needed.  The Series identified a number of factors related to success.</a:t>
            </a:r>
          </a:p>
          <a:p>
            <a:endParaRPr lang="en-US" sz="1000" dirty="0">
              <a:latin typeface="Calibri" charset="0"/>
            </a:endParaRPr>
          </a:p>
          <a:p>
            <a:r>
              <a:rPr lang="en-US" sz="800" dirty="0">
                <a:latin typeface="Calibri" charset="0"/>
              </a:rPr>
              <a:t>References:</a:t>
            </a:r>
          </a:p>
          <a:p>
            <a:r>
              <a:rPr lang="en-US" sz="800" dirty="0">
                <a:latin typeface="Calibri" charset="0"/>
              </a:rPr>
              <a:t>Engle PL, Black M et al. and the Lancet Child Development Series Steering Committee. Strategies to avoid the loss of developmental potential in more than 200 million children in the developing world. </a:t>
            </a:r>
            <a:r>
              <a:rPr lang="en-US" sz="800" i="1" dirty="0">
                <a:latin typeface="Calibri" charset="0"/>
              </a:rPr>
              <a:t>Lancet</a:t>
            </a:r>
            <a:r>
              <a:rPr lang="en-US" sz="800" dirty="0">
                <a:latin typeface="Calibri" charset="0"/>
              </a:rPr>
              <a:t>, 2007, 369:229-242. </a:t>
            </a:r>
            <a:r>
              <a:rPr lang="en-US" dirty="0">
                <a:latin typeface="Calibri" charset="0"/>
              </a:rPr>
              <a:t> </a:t>
            </a:r>
          </a:p>
          <a:p>
            <a:endParaRPr lang="en-US" sz="800" dirty="0">
              <a:latin typeface="Calibri" charset="0"/>
            </a:endParaRPr>
          </a:p>
          <a:p>
            <a:r>
              <a:rPr lang="en-US" sz="800" dirty="0">
                <a:latin typeface="Calibri" charset="0"/>
              </a:rPr>
              <a:t>Walker S et al. Child development in developing countries 2: risk factors for adverse outcomes in developing countries. </a:t>
            </a:r>
            <a:r>
              <a:rPr lang="en-US" sz="800" i="1" dirty="0">
                <a:latin typeface="Calibri" charset="0"/>
              </a:rPr>
              <a:t>Lancet, </a:t>
            </a:r>
            <a:r>
              <a:rPr lang="en-US" sz="800" dirty="0">
                <a:latin typeface="Calibri" charset="0"/>
              </a:rPr>
              <a:t>2007</a:t>
            </a:r>
            <a:r>
              <a:rPr lang="en-US" sz="800" i="1" dirty="0">
                <a:latin typeface="Calibri" charset="0"/>
              </a:rPr>
              <a:t>, 369</a:t>
            </a:r>
            <a:r>
              <a:rPr lang="en-US" sz="800" dirty="0">
                <a:latin typeface="Calibri" charset="0"/>
              </a:rPr>
              <a:t>:145-157.  </a:t>
            </a:r>
          </a:p>
          <a:p>
            <a:endParaRPr lang="en-US" sz="800" dirty="0">
              <a:latin typeface="Calibri" charset="0"/>
            </a:endParaRP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fld id="{AFF4686C-4344-A742-877A-204975598B50}" type="slidenum">
              <a:rPr lang="en-GB" sz="1200">
                <a:latin typeface="Times New Roman" charset="0"/>
              </a:rPr>
              <a:pPr eaLnBrk="1" hangingPunct="1"/>
              <a:t>32</a:t>
            </a:fld>
            <a:endParaRPr lang="en-GB" sz="1200">
              <a:latin typeface="Times New Roman" charset="0"/>
            </a:endParaRPr>
          </a:p>
        </p:txBody>
      </p:sp>
    </p:spTree>
    <p:extLst>
      <p:ext uri="{BB962C8B-B14F-4D97-AF65-F5344CB8AC3E}">
        <p14:creationId xmlns="" xmlns:p14="http://schemas.microsoft.com/office/powerpoint/2010/main" val="16157273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C09578-B42E-4D85-B2FC-A955188FE25B}" type="slidenum">
              <a:rPr lang="en-US" smtClean="0"/>
              <a:pPr/>
              <a:t>35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C6C76CC-B39A-4D29-98D2-EF7AFB63DA7D}" type="slidenum">
              <a:rPr lang="en-US" smtClean="0"/>
              <a:pPr/>
              <a:t>37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653A6D-82D9-40AC-A40E-F7B6CC65A54A}" type="slidenum">
              <a:rPr lang="en-US" smtClean="0"/>
              <a:pPr/>
              <a:t>5</a:t>
            </a:fld>
            <a:endParaRPr lang="en-US"/>
          </a:p>
        </p:txBody>
      </p:sp>
    </p:spTree>
    <p:extLst>
      <p:ext uri="{BB962C8B-B14F-4D97-AF65-F5344CB8AC3E}">
        <p14:creationId xmlns="" xmlns:p14="http://schemas.microsoft.com/office/powerpoint/2010/main" val="4228454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653A6D-82D9-40AC-A40E-F7B6CC65A54A}" type="slidenum">
              <a:rPr lang="en-US" smtClean="0"/>
              <a:pPr/>
              <a:t>6</a:t>
            </a:fld>
            <a:endParaRPr lang="en-US"/>
          </a:p>
        </p:txBody>
      </p:sp>
    </p:spTree>
    <p:extLst>
      <p:ext uri="{BB962C8B-B14F-4D97-AF65-F5344CB8AC3E}">
        <p14:creationId xmlns="" xmlns:p14="http://schemas.microsoft.com/office/powerpoint/2010/main" val="1490089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C09578-B42E-4D85-B2FC-A955188FE25B}"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C09578-B42E-4D85-B2FC-A955188FE25B}"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C09578-B42E-4D85-B2FC-A955188FE25B}" type="slidenum">
              <a:rPr lang="en-US" smtClean="0"/>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3"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000" dirty="0" smtClean="0"/>
              <a:t>A synaptic connection is a connection between nerves, and it serves to send messages from one part of the brain to another. The human brain has billions of synaptic connections. These connections are necessary for all of our thought processing. If these connections are not made correctly it can affect how the child thinks. A synaptic connection is a connection between nerves, and it serves to send messages from one part of the brain to another. The human brain has billions of synaptic connections. These connections are necessary for all of our thought processing. If these connections are not made correctly it can affect how the child thinks.</a:t>
            </a:r>
          </a:p>
          <a:p>
            <a:endParaRPr lang="en-US" sz="1000" dirty="0" smtClean="0"/>
          </a:p>
          <a:p>
            <a:r>
              <a:rPr lang="en-US" sz="1000" dirty="0" smtClean="0"/>
              <a:t>These connections are made very early in the child’s life, prenatally and in the first few years of life. Human infants are unique in the amount of influence that the environment has on their developing brains. This is the reason that we stress how many connections are made in the first few years after birth, and the rapid increase in brain size.</a:t>
            </a:r>
          </a:p>
          <a:p>
            <a:endParaRPr lang="en-US" sz="1000" dirty="0" smtClean="0"/>
          </a:p>
          <a:p>
            <a:r>
              <a:rPr lang="en-US" sz="1000" dirty="0" smtClean="0"/>
              <a:t>Look at this chart. It shows the number of connections in the visual cortex (which processes visual information) starting at birth, at one week, at 1 month, and at 6 months. The rapid increase in the number of connections only occurs if the child is able to process visual information – that is, to see.</a:t>
            </a:r>
            <a:r>
              <a:rPr lang="es-CO" sz="1000" dirty="0" smtClean="0"/>
              <a:t>  </a:t>
            </a:r>
          </a:p>
          <a:p>
            <a:endParaRPr lang="en-US" sz="1000" dirty="0" smtClean="0"/>
          </a:p>
          <a:p>
            <a:endParaRPr lang="en-US" sz="1000" dirty="0" smtClean="0"/>
          </a:p>
          <a:p>
            <a:r>
              <a:rPr lang="en-US" sz="1000" dirty="0" smtClean="0"/>
              <a:t>These connections are made very early in the child’s life, prenatally and in the first few years of life. Human infants are unique in the amount of influence that the environment has on their developing brains. This is the reason that we stress how many connections are made in the first few years after birth, and the rapid increase in brain size.</a:t>
            </a:r>
          </a:p>
          <a:p>
            <a:endParaRPr lang="en-US" sz="1000" dirty="0" smtClean="0"/>
          </a:p>
          <a:p>
            <a:r>
              <a:rPr lang="en-US" sz="1000" dirty="0" smtClean="0"/>
              <a:t>Look at this chart. It shows the number of connections in the visual cortex (which processes visual information) starting at birth, at one week, at 1 month, and at 6 months. The rapid increase in the number of connections only occurs if the child is able to process visual information – that is, to see.</a:t>
            </a:r>
            <a:r>
              <a:rPr lang="es-CO" sz="1000" dirty="0" smtClean="0"/>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8" name="Rectangle 3"/>
          <p:cNvSpPr>
            <a:spLocks noGrp="1" noChangeArrowheads="1"/>
          </p:cNvSpPr>
          <p:nvPr>
            <p:ph type="body" idx="1"/>
          </p:nvPr>
        </p:nvSpPr>
        <p:spPr bwMode="auto">
          <a:xfrm>
            <a:off x="685801" y="4267590"/>
            <a:ext cx="5486400" cy="4114289"/>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000" dirty="0">
                <a:latin typeface="Calibri" charset="0"/>
              </a:rPr>
              <a:t>The third point is that the brain requires a response in order for these synapses to grow and for the capacity to develop. So we say that the brain is </a:t>
            </a:r>
            <a:r>
              <a:rPr lang="ja-JP" altLang="en-US" sz="1000">
                <a:latin typeface="Calibri" charset="0"/>
              </a:rPr>
              <a:t>“</a:t>
            </a:r>
            <a:r>
              <a:rPr lang="en-US" altLang="ja-JP" sz="1000" dirty="0">
                <a:latin typeface="Calibri" charset="0"/>
              </a:rPr>
              <a:t>experience-expectant</a:t>
            </a:r>
            <a:r>
              <a:rPr lang="ja-JP" altLang="en-US" sz="1000">
                <a:latin typeface="Calibri" charset="0"/>
              </a:rPr>
              <a:t>”</a:t>
            </a:r>
            <a:r>
              <a:rPr lang="en-US" altLang="ja-JP" sz="1000" dirty="0">
                <a:latin typeface="Calibri" charset="0"/>
              </a:rPr>
              <a:t> because it is expecting input in order to develop. Children who do not have opportunities to have a response, as in the case of a child in an institution with poor caregivers, will have less well developed brain structures.</a:t>
            </a:r>
          </a:p>
          <a:p>
            <a:endParaRPr lang="en-US" sz="1000" dirty="0">
              <a:latin typeface="Calibri" charset="0"/>
            </a:endParaRPr>
          </a:p>
          <a:p>
            <a:r>
              <a:rPr lang="en-US" sz="1000" dirty="0">
                <a:latin typeface="Calibri" charset="0"/>
              </a:rPr>
              <a:t>But we can see these effects even among middle class mothers. The chart on the right, from </a:t>
            </a:r>
            <a:r>
              <a:rPr lang="en-US" sz="1000" dirty="0" err="1">
                <a:latin typeface="Calibri" charset="0"/>
              </a:rPr>
              <a:t>Tamris-LaMonde</a:t>
            </a:r>
            <a:r>
              <a:rPr lang="en-US" sz="1000" dirty="0">
                <a:latin typeface="Calibri" charset="0"/>
              </a:rPr>
              <a:t> (2001) shows the age at which children know at least 50 words. It compares children of highly responsive mothers, who listen to their children</a:t>
            </a:r>
            <a:r>
              <a:rPr lang="ja-JP" altLang="en-US" sz="1000">
                <a:latin typeface="Calibri" charset="0"/>
              </a:rPr>
              <a:t>’</a:t>
            </a:r>
            <a:r>
              <a:rPr lang="en-US" altLang="ja-JP" sz="1000" dirty="0">
                <a:latin typeface="Calibri" charset="0"/>
              </a:rPr>
              <a:t>s attempts to talk and respond to them, with children of less responsive mothers. These mothers probably talk just as much, but the talk is mother- or caregiver-directed rather than a response to the child</a:t>
            </a:r>
            <a:r>
              <a:rPr lang="ja-JP" altLang="en-US" sz="1000">
                <a:latin typeface="Calibri" charset="0"/>
              </a:rPr>
              <a:t>’</a:t>
            </a:r>
            <a:r>
              <a:rPr lang="en-US" altLang="ja-JP" sz="1000" dirty="0">
                <a:latin typeface="Calibri" charset="0"/>
              </a:rPr>
              <a:t>s interests and attempts to talk. Notice which group develops language faster. All of the children in the highly responsive group have 50 words by 19 months of age. On the other hand, less than 20% of the less responsive mothers can say 50 words.</a:t>
            </a:r>
          </a:p>
          <a:p>
            <a:endParaRPr lang="en-US" sz="1000" dirty="0">
              <a:latin typeface="Calibri" charset="0"/>
            </a:endParaRPr>
          </a:p>
          <a:p>
            <a:r>
              <a:rPr lang="en-US" sz="1000" dirty="0">
                <a:latin typeface="Calibri" charset="0"/>
              </a:rPr>
              <a:t>This is the reason that we don</a:t>
            </a:r>
            <a:r>
              <a:rPr lang="ja-JP" altLang="en-US" sz="1000">
                <a:latin typeface="Calibri" charset="0"/>
              </a:rPr>
              <a:t>’</a:t>
            </a:r>
            <a:r>
              <a:rPr lang="en-US" altLang="ja-JP" sz="1000" dirty="0">
                <a:latin typeface="Calibri" charset="0"/>
              </a:rPr>
              <a:t>t try to teach children language by putting them in front of a television. Children learn in conversations with people that they care about. </a:t>
            </a:r>
            <a:endParaRPr lang="es-CO" altLang="ja-JP" sz="1000" dirty="0">
              <a:latin typeface="Calibri" charset="0"/>
            </a:endParaRPr>
          </a:p>
          <a:p>
            <a:endParaRPr lang="en-US" sz="800" dirty="0">
              <a:latin typeface="Calibri" charset="0"/>
            </a:endParaRPr>
          </a:p>
          <a:p>
            <a:r>
              <a:rPr lang="en-US" sz="800" dirty="0">
                <a:latin typeface="Calibri" charset="0"/>
              </a:rPr>
              <a:t>Reference: </a:t>
            </a:r>
          </a:p>
          <a:p>
            <a:r>
              <a:rPr lang="en-US" sz="800" dirty="0" err="1">
                <a:latin typeface="Calibri" charset="0"/>
              </a:rPr>
              <a:t>Tamis-LeMonda</a:t>
            </a:r>
            <a:r>
              <a:rPr lang="en-US" sz="800" dirty="0">
                <a:latin typeface="Calibri" charset="0"/>
              </a:rPr>
              <a:t> CS, Bornstein MH, </a:t>
            </a:r>
            <a:r>
              <a:rPr lang="en-US" sz="800" dirty="0" err="1">
                <a:latin typeface="Calibri" charset="0"/>
              </a:rPr>
              <a:t>Baumwell</a:t>
            </a:r>
            <a:r>
              <a:rPr lang="en-US" sz="800" dirty="0">
                <a:latin typeface="Calibri" charset="0"/>
              </a:rPr>
              <a:t> L. Maternal responsiveness and children's achievement of language milestones. </a:t>
            </a:r>
            <a:r>
              <a:rPr lang="en-US" sz="800" i="1" dirty="0">
                <a:latin typeface="Calibri" charset="0"/>
              </a:rPr>
              <a:t>Child Development</a:t>
            </a:r>
            <a:r>
              <a:rPr lang="en-US" sz="800" dirty="0">
                <a:latin typeface="Calibri" charset="0"/>
              </a:rPr>
              <a:t>, 2001, 72(3):748-767.</a:t>
            </a:r>
            <a:endParaRPr lang="es-CO" sz="800" dirty="0">
              <a:latin typeface="Calibri" charset="0"/>
            </a:endParaRPr>
          </a:p>
          <a:p>
            <a:endParaRPr lang="es-CO" sz="800" dirty="0">
              <a:latin typeface="Calibri" charset="0"/>
            </a:endParaRPr>
          </a:p>
        </p:txBody>
      </p:sp>
    </p:spTree>
    <p:extLst>
      <p:ext uri="{BB962C8B-B14F-4D97-AF65-F5344CB8AC3E}">
        <p14:creationId xmlns="" xmlns:p14="http://schemas.microsoft.com/office/powerpoint/2010/main" val="577506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6/29/2016</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6F15528-21DE-4FAA-801E-634DDDAF4B2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a:lstStyle/>
          <a:p>
            <a:pPr lvl="0"/>
            <a:endParaRPr lang="en-US" noProof="0" smtClean="0"/>
          </a:p>
        </p:txBody>
      </p:sp>
      <p:sp>
        <p:nvSpPr>
          <p:cNvPr id="4" name="Rectangle 4"/>
          <p:cNvSpPr>
            <a:spLocks noGrp="1" noChangeArrowheads="1"/>
          </p:cNvSpPr>
          <p:nvPr>
            <p:ph type="dt" sz="half" idx="10"/>
          </p:nvPr>
        </p:nvSpPr>
        <p:spPr/>
        <p:txBody>
          <a:bodyPr rtlCol="0"/>
          <a:lstStyle>
            <a:lvl1pPr>
              <a:defRPr>
                <a:solidFill>
                  <a:schemeClr val="tx1">
                    <a:tint val="75000"/>
                  </a:schemeClr>
                </a:solidFill>
                <a:latin typeface="Corbel" pitchFamily="34" charset="0"/>
                <a:ea typeface="+mn-ea"/>
              </a:defRPr>
            </a:lvl1pPr>
          </a:lstStyle>
          <a:p>
            <a:pPr>
              <a:defRPr/>
            </a:pPr>
            <a:endParaRPr lang="en-GB"/>
          </a:p>
        </p:txBody>
      </p:sp>
      <p:sp>
        <p:nvSpPr>
          <p:cNvPr id="5" name="Rectangle 5"/>
          <p:cNvSpPr>
            <a:spLocks noGrp="1" noChangeArrowheads="1"/>
          </p:cNvSpPr>
          <p:nvPr>
            <p:ph type="ftr" sz="quarter" idx="11"/>
          </p:nvPr>
        </p:nvSpPr>
        <p:spPr/>
        <p:txBody>
          <a:bodyPr/>
          <a:lstStyle>
            <a:lvl1pPr>
              <a:defRPr/>
            </a:lvl1pPr>
          </a:lstStyle>
          <a:p>
            <a:pPr>
              <a:defRPr/>
            </a:pPr>
            <a:endParaRPr lang="en-GB"/>
          </a:p>
        </p:txBody>
      </p:sp>
      <p:sp>
        <p:nvSpPr>
          <p:cNvPr id="6" name="Rectangle 6"/>
          <p:cNvSpPr>
            <a:spLocks noGrp="1" noChangeArrowheads="1"/>
          </p:cNvSpPr>
          <p:nvPr>
            <p:ph type="sldNum" sz="quarter" idx="12"/>
          </p:nvPr>
        </p:nvSpPr>
        <p:spPr/>
        <p:txBody>
          <a:bodyPr/>
          <a:lstStyle>
            <a:lvl1pPr>
              <a:defRPr smtClean="0"/>
            </a:lvl1pPr>
          </a:lstStyle>
          <a:p>
            <a:pPr>
              <a:defRPr/>
            </a:pPr>
            <a:fld id="{A2BB1329-F697-604E-929F-8F6958F6E0F1}" type="slidenum">
              <a:rPr lang="en-GB"/>
              <a:pPr>
                <a:defRPr/>
              </a:pPr>
              <a:t>‹#›</a:t>
            </a:fld>
            <a:endParaRPr lang="en-GB"/>
          </a:p>
        </p:txBody>
      </p:sp>
    </p:spTree>
    <p:extLst>
      <p:ext uri="{BB962C8B-B14F-4D97-AF65-F5344CB8AC3E}">
        <p14:creationId xmlns="" xmlns:p14="http://schemas.microsoft.com/office/powerpoint/2010/main" val="3174010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6/29/2016</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6/29/2016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6/29/2016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6/29/2016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6/29/2016</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D8BD707-D9CF-40AE-B4C6-C98DA3205C09}" type="datetimeFigureOut">
              <a:rPr lang="en-US" smtClean="0"/>
              <a:pPr/>
              <a:t>6/29/2016</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Microsoft_Office_Excel_97-2003_Worksheet1.xls"/></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7.jpeg"/><Relationship Id="rId4" Type="http://schemas.openxmlformats.org/officeDocument/2006/relationships/diagramLayout" Target="../diagrams/layout2.xml"/><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vmlDrawing" Target="../drawings/vmlDrawing5.vml"/><Relationship Id="rId4" Type="http://schemas.openxmlformats.org/officeDocument/2006/relationships/oleObject" Target="../embeddings/oleObject6.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oleObject" Target="../embeddings/oleObject7.bin"/></Relationships>
</file>

<file path=ppt/slides/_rels/slide2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unicef.org/earlychildhood/index" TargetMode="External"/><Relationship Id="rId2" Type="http://schemas.openxmlformats.org/officeDocument/2006/relationships/hyperlink" Target="http://archive.unu.edu/unupress/food/V201e/ch12.htm" TargetMode="External"/><Relationship Id="rId1" Type="http://schemas.openxmlformats.org/officeDocument/2006/relationships/slideLayout" Target="../slideLayouts/slideLayout2.xml"/><Relationship Id="rId5" Type="http://schemas.openxmlformats.org/officeDocument/2006/relationships/hyperlink" Target="http.wcd.nic.inicds.htm" TargetMode="External"/><Relationship Id="rId4" Type="http://schemas.openxmlformats.org/officeDocument/2006/relationships/hyperlink" Target="http://www.unicef.org/earlychildhood/files/Report_on_ECD_Research_1st_Global_Consultation.pdf"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emf"/></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PowerPoint_Slide1.sld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876800" y="3124200"/>
            <a:ext cx="4267200" cy="1143000"/>
          </a:xfrm>
        </p:spPr>
        <p:txBody>
          <a:bodyPr/>
          <a:lstStyle/>
          <a:p>
            <a:r>
              <a:rPr lang="en-US" dirty="0" smtClean="0"/>
              <a:t>By : Dr. </a:t>
            </a:r>
            <a:r>
              <a:rPr lang="en-US" dirty="0" err="1" smtClean="0"/>
              <a:t>Snehal</a:t>
            </a:r>
            <a:r>
              <a:rPr lang="en-US" dirty="0" smtClean="0"/>
              <a:t> </a:t>
            </a:r>
            <a:r>
              <a:rPr lang="en-US" dirty="0" err="1" smtClean="0"/>
              <a:t>Kasare</a:t>
            </a:r>
            <a:endParaRPr lang="en-US" dirty="0" smtClean="0"/>
          </a:p>
          <a:p>
            <a:r>
              <a:rPr lang="en-US" dirty="0" smtClean="0"/>
              <a:t>Moderator: Dr </a:t>
            </a:r>
            <a:r>
              <a:rPr lang="en-US" dirty="0" err="1" smtClean="0"/>
              <a:t>Ranjan</a:t>
            </a:r>
            <a:r>
              <a:rPr lang="en-US" dirty="0" smtClean="0"/>
              <a:t> </a:t>
            </a:r>
            <a:r>
              <a:rPr lang="en-US" dirty="0" err="1" smtClean="0"/>
              <a:t>Solanki</a:t>
            </a:r>
            <a:endParaRPr lang="en-US" dirty="0" smtClean="0"/>
          </a:p>
          <a:p>
            <a:endParaRPr lang="en-US" dirty="0"/>
          </a:p>
        </p:txBody>
      </p:sp>
      <p:sp>
        <p:nvSpPr>
          <p:cNvPr id="2" name="Title 1"/>
          <p:cNvSpPr>
            <a:spLocks noGrp="1"/>
          </p:cNvSpPr>
          <p:nvPr>
            <p:ph type="ctrTitle"/>
          </p:nvPr>
        </p:nvSpPr>
        <p:spPr/>
        <p:txBody>
          <a:bodyPr/>
          <a:lstStyle/>
          <a:p>
            <a:r>
              <a:rPr lang="en-US" dirty="0" smtClean="0"/>
              <a:t>Early Childhood Development</a:t>
            </a:r>
            <a:endParaRPr lang="en-US" dirty="0"/>
          </a:p>
        </p:txBody>
      </p:sp>
      <p:pic>
        <p:nvPicPr>
          <p:cNvPr id="112642" name="Picture 2" descr="http://www.watoday.com.au/content/dam/images/1/0/0/t/1/w/image.related.articleLeadwide.620x349.101h53.png/1408505262398.jpg"/>
          <p:cNvPicPr>
            <a:picLocks noChangeAspect="1" noChangeArrowheads="1"/>
          </p:cNvPicPr>
          <p:nvPr/>
        </p:nvPicPr>
        <p:blipFill>
          <a:blip r:embed="rId2" cstate="print"/>
          <a:srcRect/>
          <a:stretch>
            <a:fillRect/>
          </a:stretch>
        </p:blipFill>
        <p:spPr bwMode="auto">
          <a:xfrm>
            <a:off x="152400" y="3124200"/>
            <a:ext cx="4724400" cy="3552825"/>
          </a:xfrm>
          <a:prstGeom prst="rect">
            <a:avLst/>
          </a:prstGeom>
          <a:noFill/>
        </p:spPr>
      </p:pic>
      <p:pic>
        <p:nvPicPr>
          <p:cNvPr id="22529" name="Picture 1" descr="D:\tulip photo and video\21-07-14\IMG_20140107_164750.JPG"/>
          <p:cNvPicPr>
            <a:picLocks noChangeAspect="1" noChangeArrowheads="1"/>
          </p:cNvPicPr>
          <p:nvPr/>
        </p:nvPicPr>
        <p:blipFill>
          <a:blip r:embed="rId3" cstate="print"/>
          <a:srcRect/>
          <a:stretch>
            <a:fillRect/>
          </a:stretch>
        </p:blipFill>
        <p:spPr bwMode="auto">
          <a:xfrm>
            <a:off x="5029200" y="3962401"/>
            <a:ext cx="2118359" cy="2590800"/>
          </a:xfrm>
          <a:prstGeom prst="rect">
            <a:avLst/>
          </a:prstGeom>
          <a:noFill/>
        </p:spPr>
      </p:pic>
      <p:pic>
        <p:nvPicPr>
          <p:cNvPr id="22531" name="Picture 3" descr="D:\trishu photo.jpg"/>
          <p:cNvPicPr>
            <a:picLocks noChangeAspect="1" noChangeArrowheads="1"/>
          </p:cNvPicPr>
          <p:nvPr/>
        </p:nvPicPr>
        <p:blipFill>
          <a:blip r:embed="rId4" cstate="print"/>
          <a:srcRect/>
          <a:stretch>
            <a:fillRect/>
          </a:stretch>
        </p:blipFill>
        <p:spPr bwMode="auto">
          <a:xfrm>
            <a:off x="7239001" y="4038600"/>
            <a:ext cx="1904999" cy="236936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sz="quarter" idx="1"/>
          </p:nvPr>
        </p:nvSpPr>
        <p:spPr>
          <a:xfrm>
            <a:off x="457200" y="609600"/>
            <a:ext cx="8229600" cy="5516563"/>
          </a:xfrm>
        </p:spPr>
        <p:txBody>
          <a:bodyPr>
            <a:normAutofit/>
          </a:bodyPr>
          <a:lstStyle/>
          <a:p>
            <a:r>
              <a:rPr lang="en-US" dirty="0" smtClean="0"/>
              <a:t>A good foundation in the early years makes a difference through adulthood and even gives the next generation a better start.</a:t>
            </a:r>
          </a:p>
          <a:p>
            <a:r>
              <a:rPr lang="en-US" dirty="0" smtClean="0"/>
              <a:t> Educated and healthy people participate in and contribute to the financial and social wealth of their societies.</a:t>
            </a:r>
          </a:p>
          <a:p>
            <a:r>
              <a:rPr lang="en-US" dirty="0" smtClean="0"/>
              <a:t> Early Childhood Development contributes to the achievement of the goals. Seven of the eight goals directly relate to child survival, growth and development</a:t>
            </a:r>
          </a:p>
          <a:p>
            <a:r>
              <a:rPr lang="en-US" dirty="0" smtClean="0"/>
              <a:t>ECD is increasingly being recognized as "</a:t>
            </a:r>
            <a:r>
              <a:rPr lang="en-US" i="1" dirty="0" smtClean="0"/>
              <a:t>a first and essential step towards achieving the MDGs”.</a:t>
            </a:r>
            <a:endParaRPr lang="en-US" dirty="0" smtClean="0"/>
          </a:p>
          <a:p>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715962"/>
          </a:xfrm>
        </p:spPr>
        <p:txBody>
          <a:bodyPr>
            <a:normAutofit fontScale="90000"/>
          </a:bodyPr>
          <a:lstStyle/>
          <a:p>
            <a:r>
              <a:rPr lang="en-GB" dirty="0" smtClean="0">
                <a:solidFill>
                  <a:schemeClr val="accent3">
                    <a:lumMod val="50000"/>
                  </a:schemeClr>
                </a:solidFill>
                <a:latin typeface="+mn-lt"/>
              </a:rPr>
              <a:t>Why focus on  early child development?</a:t>
            </a:r>
            <a:endParaRPr lang="en-US" dirty="0">
              <a:latin typeface="+mn-lt"/>
            </a:endParaRP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8835383-DEDB-4878-89B3-DFEA9596FD24}" type="slidenum">
              <a:rPr lang="en-US" smtClean="0"/>
              <a:pPr/>
              <a:t>11</a:t>
            </a:fld>
            <a:endParaRPr lang="en-US"/>
          </a:p>
        </p:txBody>
      </p:sp>
      <p:sp>
        <p:nvSpPr>
          <p:cNvPr id="3" name="Content Placeholder 2"/>
          <p:cNvSpPr>
            <a:spLocks noGrp="1"/>
          </p:cNvSpPr>
          <p:nvPr>
            <p:ph sz="quarter" idx="1"/>
          </p:nvPr>
        </p:nvSpPr>
        <p:spPr/>
        <p:txBody>
          <a:bodyPr/>
          <a:lstStyle/>
          <a:p>
            <a:pPr>
              <a:lnSpc>
                <a:spcPct val="120000"/>
              </a:lnSpc>
              <a:buClr>
                <a:srgbClr val="FF1717"/>
              </a:buClr>
              <a:buSzPct val="140000"/>
              <a:buFont typeface="Wingdings" pitchFamily="2" charset="2"/>
              <a:buChar char="§"/>
            </a:pPr>
            <a:r>
              <a:rPr lang="en-GB" sz="2400" dirty="0" smtClean="0"/>
              <a:t>Brain development is most rapid and vulnerable from conception to five years</a:t>
            </a:r>
          </a:p>
          <a:p>
            <a:pPr>
              <a:lnSpc>
                <a:spcPct val="120000"/>
              </a:lnSpc>
              <a:buClr>
                <a:srgbClr val="FF1717"/>
              </a:buClr>
              <a:buSzPct val="140000"/>
              <a:buFont typeface="Wingdings" pitchFamily="2" charset="2"/>
              <a:buChar char="§"/>
            </a:pPr>
            <a:r>
              <a:rPr lang="en-GB" sz="2400" dirty="0" smtClean="0"/>
              <a:t>The factors known to affect child development are common, especially in low/middle income countries </a:t>
            </a:r>
          </a:p>
          <a:p>
            <a:pPr>
              <a:lnSpc>
                <a:spcPct val="120000"/>
              </a:lnSpc>
              <a:buClr>
                <a:srgbClr val="FF1717"/>
              </a:buClr>
              <a:buSzPct val="140000"/>
              <a:buFont typeface="Wingdings" pitchFamily="2" charset="2"/>
              <a:buChar char="§"/>
            </a:pPr>
            <a:r>
              <a:rPr lang="en-GB" sz="2400" dirty="0" smtClean="0"/>
              <a:t>Impaired child development has life-long effects</a:t>
            </a:r>
          </a:p>
          <a:p>
            <a:pPr>
              <a:lnSpc>
                <a:spcPct val="120000"/>
              </a:lnSpc>
              <a:buClr>
                <a:srgbClr val="FF1717"/>
              </a:buClr>
              <a:buSzPct val="140000"/>
              <a:buFont typeface="Wingdings" pitchFamily="2" charset="2"/>
              <a:buChar char="§"/>
            </a:pPr>
            <a:r>
              <a:rPr lang="en-GB" sz="2400" dirty="0" smtClean="0"/>
              <a:t>Interventions in early childhood are  more cost effective than at other ages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5" nodeType="clickEffect">
                                  <p:stCondLst>
                                    <p:cond delay="0"/>
                                  </p:stCondLst>
                                  <p:childTnLst>
                                    <p:set>
                                      <p:cBhvr override="childStyle">
                                        <p:cTn id="6" dur="indefinite"/>
                                        <p:tgtEl>
                                          <p:spTgt spid="3">
                                            <p:txEl>
                                              <p:pRg st="3" end="3"/>
                                            </p:txEl>
                                          </p:spTgt>
                                        </p:tgtEl>
                                        <p:attrNameLst>
                                          <p:attrName>style.fontStyle</p:attrName>
                                        </p:attrNameLst>
                                      </p:cBhvr>
                                      <p:to>
                                        <p:strVal val="normal"/>
                                      </p:to>
                                    </p:set>
                                    <p:set>
                                      <p:cBhvr override="childStyle">
                                        <p:cTn id="7" dur="indefinite"/>
                                        <p:tgtEl>
                                          <p:spTgt spid="3">
                                            <p:txEl>
                                              <p:pRg st="3" end="3"/>
                                            </p:txEl>
                                          </p:spTgt>
                                        </p:tgtEl>
                                        <p:attrNameLst>
                                          <p:attrName>style.fontWeight</p:attrName>
                                        </p:attrNameLst>
                                      </p:cBhvr>
                                      <p:to>
                                        <p:strVal val="bold"/>
                                      </p:to>
                                    </p:set>
                                    <p:set>
                                      <p:cBhvr override="childStyle">
                                        <p:cTn id="8" dur="indefinite"/>
                                        <p:tgtEl>
                                          <p:spTgt spid="3">
                                            <p:txEl>
                                              <p:pRg st="3" end="3"/>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fontScale="90000"/>
          </a:bodyPr>
          <a:lstStyle/>
          <a:p>
            <a:r>
              <a:rPr lang="en-US" b="1" dirty="0" smtClean="0">
                <a:latin typeface="+mn-lt"/>
              </a:rPr>
              <a:t>Factors affecting growth &amp; development of children</a:t>
            </a:r>
            <a:endParaRPr lang="en-US" dirty="0">
              <a:latin typeface="+mn-lt"/>
            </a:endParaRPr>
          </a:p>
        </p:txBody>
      </p:sp>
      <p:sp>
        <p:nvSpPr>
          <p:cNvPr id="5" name="Slide Number Placeholder 4"/>
          <p:cNvSpPr>
            <a:spLocks noGrp="1"/>
          </p:cNvSpPr>
          <p:nvPr>
            <p:ph type="sldNum" sz="quarter" idx="12"/>
          </p:nvPr>
        </p:nvSpPr>
        <p:spPr/>
        <p:txBody>
          <a:bodyPr/>
          <a:lstStyle/>
          <a:p>
            <a:fld id="{18835383-DEDB-4878-89B3-DFEA9596FD24}" type="slidenum">
              <a:rPr lang="en-US" smtClean="0"/>
              <a:pPr/>
              <a:t>12</a:t>
            </a:fld>
            <a:endParaRPr lang="en-US" dirty="0"/>
          </a:p>
        </p:txBody>
      </p:sp>
      <p:sp>
        <p:nvSpPr>
          <p:cNvPr id="3" name="Content Placeholder 2"/>
          <p:cNvSpPr>
            <a:spLocks noGrp="1"/>
          </p:cNvSpPr>
          <p:nvPr>
            <p:ph sz="quarter" idx="1"/>
          </p:nvPr>
        </p:nvSpPr>
        <p:spPr>
          <a:xfrm>
            <a:off x="457200" y="1524001"/>
            <a:ext cx="4038600" cy="4830924"/>
          </a:xfrm>
        </p:spPr>
        <p:txBody>
          <a:bodyPr>
            <a:noAutofit/>
          </a:bodyPr>
          <a:lstStyle/>
          <a:p>
            <a:pPr>
              <a:buNone/>
            </a:pPr>
            <a:r>
              <a:rPr lang="en-US" sz="1800" b="1" dirty="0" smtClean="0"/>
              <a:t>1. Biological</a:t>
            </a:r>
            <a:endParaRPr lang="en-US" sz="1800" dirty="0" smtClean="0"/>
          </a:p>
          <a:p>
            <a:pPr>
              <a:buNone/>
            </a:pPr>
            <a:r>
              <a:rPr lang="en-US" sz="1800" b="1" dirty="0" smtClean="0"/>
              <a:t>(A)Nutritional</a:t>
            </a:r>
            <a:endParaRPr lang="en-US" sz="1800" dirty="0" smtClean="0"/>
          </a:p>
          <a:p>
            <a:pPr lvl="0"/>
            <a:r>
              <a:rPr lang="en-US" sz="1800" dirty="0" smtClean="0"/>
              <a:t>Intrauterine growth restriction</a:t>
            </a:r>
          </a:p>
          <a:p>
            <a:pPr lvl="0"/>
            <a:r>
              <a:rPr lang="en-US" sz="1800" dirty="0" smtClean="0"/>
              <a:t>Childhood under-nutrition</a:t>
            </a:r>
          </a:p>
          <a:p>
            <a:pPr lvl="0"/>
            <a:r>
              <a:rPr lang="en-US" sz="1800" dirty="0" smtClean="0"/>
              <a:t>Iodine deficiency</a:t>
            </a:r>
          </a:p>
          <a:p>
            <a:pPr lvl="0"/>
            <a:r>
              <a:rPr lang="en-US" sz="1800" dirty="0" smtClean="0"/>
              <a:t>Iron deficiency</a:t>
            </a:r>
          </a:p>
          <a:p>
            <a:pPr lvl="0"/>
            <a:r>
              <a:rPr lang="en-US" sz="1800" dirty="0" smtClean="0"/>
              <a:t>Breast feeding</a:t>
            </a:r>
          </a:p>
          <a:p>
            <a:pPr lvl="0"/>
            <a:r>
              <a:rPr lang="en-US" sz="1800" dirty="0" smtClean="0"/>
              <a:t>Zinc deficiency</a:t>
            </a:r>
          </a:p>
          <a:p>
            <a:pPr lvl="0"/>
            <a:endParaRPr lang="en-US" sz="1800" dirty="0" smtClean="0"/>
          </a:p>
          <a:p>
            <a:pPr>
              <a:buNone/>
            </a:pPr>
            <a:r>
              <a:rPr lang="en-US" sz="1800" b="1" dirty="0" smtClean="0"/>
              <a:t>(B) Infectious Diseases</a:t>
            </a:r>
          </a:p>
          <a:p>
            <a:r>
              <a:rPr lang="en-US" sz="1800" dirty="0" smtClean="0"/>
              <a:t>Diarrheal diseases</a:t>
            </a:r>
          </a:p>
          <a:p>
            <a:r>
              <a:rPr lang="en-US" sz="1800" dirty="0" smtClean="0"/>
              <a:t>Tuberculosis</a:t>
            </a:r>
          </a:p>
          <a:p>
            <a:r>
              <a:rPr lang="en-US" sz="1800" dirty="0" smtClean="0"/>
              <a:t>Intestinal Helminthes</a:t>
            </a:r>
          </a:p>
          <a:p>
            <a:r>
              <a:rPr lang="en-US" sz="1800" dirty="0" smtClean="0"/>
              <a:t>Malaria</a:t>
            </a:r>
          </a:p>
          <a:p>
            <a:r>
              <a:rPr lang="en-US" sz="1800" dirty="0" smtClean="0"/>
              <a:t>HIV/AIDS</a:t>
            </a:r>
          </a:p>
          <a:p>
            <a:pPr lvl="0"/>
            <a:endParaRPr lang="en-US" sz="1800" dirty="0" smtClean="0"/>
          </a:p>
          <a:p>
            <a:endParaRPr lang="en-US" sz="1800" dirty="0" smtClean="0"/>
          </a:p>
        </p:txBody>
      </p:sp>
      <p:sp>
        <p:nvSpPr>
          <p:cNvPr id="7" name="Content Placeholder 6"/>
          <p:cNvSpPr>
            <a:spLocks noGrp="1"/>
          </p:cNvSpPr>
          <p:nvPr>
            <p:ph sz="quarter" idx="2"/>
          </p:nvPr>
        </p:nvSpPr>
        <p:spPr>
          <a:xfrm>
            <a:off x="4648200" y="1524000"/>
            <a:ext cx="4038600" cy="4830924"/>
          </a:xfrm>
        </p:spPr>
        <p:txBody>
          <a:bodyPr>
            <a:noAutofit/>
          </a:bodyPr>
          <a:lstStyle/>
          <a:p>
            <a:pPr>
              <a:buNone/>
            </a:pPr>
            <a:r>
              <a:rPr lang="en-US" sz="2000" b="1" dirty="0" smtClean="0"/>
              <a:t>2.  Environmental exposures</a:t>
            </a:r>
          </a:p>
          <a:p>
            <a:r>
              <a:rPr lang="en-US" sz="2000" dirty="0" smtClean="0"/>
              <a:t>Lead</a:t>
            </a:r>
          </a:p>
          <a:p>
            <a:r>
              <a:rPr lang="en-US" sz="2000" dirty="0" smtClean="0"/>
              <a:t>Pesticide exposure</a:t>
            </a:r>
          </a:p>
          <a:p>
            <a:pPr>
              <a:buNone/>
            </a:pPr>
            <a:endParaRPr lang="en-US" sz="2000" dirty="0" smtClean="0"/>
          </a:p>
          <a:p>
            <a:pPr>
              <a:buNone/>
            </a:pPr>
            <a:r>
              <a:rPr lang="en-US" sz="2000" b="1" dirty="0" smtClean="0"/>
              <a:t>3. Psychosocial risk factors</a:t>
            </a:r>
          </a:p>
          <a:p>
            <a:r>
              <a:rPr lang="en-US" sz="2000" dirty="0" smtClean="0"/>
              <a:t>Cognitive stimulation</a:t>
            </a:r>
          </a:p>
          <a:p>
            <a:r>
              <a:rPr lang="en-US" sz="2000" dirty="0" smtClean="0"/>
              <a:t>Caregiver sensitivity and responsiveness     </a:t>
            </a:r>
          </a:p>
          <a:p>
            <a:pPr>
              <a:buNone/>
            </a:pPr>
            <a:r>
              <a:rPr lang="en-US" sz="2000" dirty="0" smtClean="0"/>
              <a:t>       to Child</a:t>
            </a:r>
          </a:p>
          <a:p>
            <a:pPr>
              <a:buNone/>
            </a:pPr>
            <a:endParaRPr lang="en-US" sz="2000" dirty="0" smtClean="0"/>
          </a:p>
          <a:p>
            <a:pPr>
              <a:buNone/>
            </a:pPr>
            <a:r>
              <a:rPr lang="en-US" sz="2000" b="1" dirty="0" smtClean="0"/>
              <a:t>4.  Contextual risk factors</a:t>
            </a:r>
          </a:p>
          <a:p>
            <a:pPr lvl="0"/>
            <a:r>
              <a:rPr lang="en-US" sz="2000" dirty="0" smtClean="0"/>
              <a:t>Maternal Depression</a:t>
            </a:r>
          </a:p>
          <a:p>
            <a:pPr lvl="0"/>
            <a:r>
              <a:rPr lang="en-US" sz="2000" dirty="0" smtClean="0"/>
              <a:t>Exposure to violence</a:t>
            </a:r>
          </a:p>
          <a:p>
            <a:pPr>
              <a:buNone/>
            </a:pPr>
            <a:endParaRPr lang="en-US" sz="2000" dirty="0" smtClean="0"/>
          </a:p>
          <a:p>
            <a:pPr>
              <a:buNone/>
            </a:pPr>
            <a:r>
              <a:rPr lang="en-US" sz="2000" dirty="0" smtClean="0"/>
              <a:t> </a:t>
            </a:r>
          </a:p>
          <a:p>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5" nodeType="clickEffect">
                                  <p:stCondLst>
                                    <p:cond delay="0"/>
                                  </p:stCondLst>
                                  <p:childTnLst>
                                    <p:set>
                                      <p:cBhvr override="childStyle">
                                        <p:cTn id="6" dur="indefinite"/>
                                        <p:tgtEl>
                                          <p:spTgt spid="3">
                                            <p:txEl>
                                              <p:pRg st="0" end="0"/>
                                            </p:txEl>
                                          </p:spTgt>
                                        </p:tgtEl>
                                        <p:attrNameLst>
                                          <p:attrName>style.fontStyle</p:attrName>
                                        </p:attrNameLst>
                                      </p:cBhvr>
                                      <p:to>
                                        <p:strVal val="normal"/>
                                      </p:to>
                                    </p:set>
                                    <p:set>
                                      <p:cBhvr override="childStyle">
                                        <p:cTn id="7" dur="indefinite"/>
                                        <p:tgtEl>
                                          <p:spTgt spid="3">
                                            <p:txEl>
                                              <p:pRg st="0" end="0"/>
                                            </p:txEl>
                                          </p:spTgt>
                                        </p:tgtEl>
                                        <p:attrNameLst>
                                          <p:attrName>style.fontWeight</p:attrName>
                                        </p:attrNameLst>
                                      </p:cBhvr>
                                      <p:to>
                                        <p:strVal val="bold"/>
                                      </p:to>
                                    </p:set>
                                    <p:set>
                                      <p:cBhvr override="childStyle">
                                        <p:cTn id="8" dur="indefinite"/>
                                        <p:tgtEl>
                                          <p:spTgt spid="3">
                                            <p:txEl>
                                              <p:pRg st="0" end="0"/>
                                            </p:txEl>
                                          </p:spTgt>
                                        </p:tgtEl>
                                        <p:attrNameLst>
                                          <p:attrName>style.textDecorationUnderline</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5" nodeType="clickEffect">
                                  <p:stCondLst>
                                    <p:cond delay="0"/>
                                  </p:stCondLst>
                                  <p:childTnLst>
                                    <p:set>
                                      <p:cBhvr override="childStyle">
                                        <p:cTn id="12" dur="indefinite"/>
                                        <p:tgtEl>
                                          <p:spTgt spid="7">
                                            <p:txEl>
                                              <p:pRg st="0" end="0"/>
                                            </p:txEl>
                                          </p:spTgt>
                                        </p:tgtEl>
                                        <p:attrNameLst>
                                          <p:attrName>style.fontStyle</p:attrName>
                                        </p:attrNameLst>
                                      </p:cBhvr>
                                      <p:to>
                                        <p:strVal val="normal"/>
                                      </p:to>
                                    </p:set>
                                    <p:set>
                                      <p:cBhvr override="childStyle">
                                        <p:cTn id="13" dur="indefinite"/>
                                        <p:tgtEl>
                                          <p:spTgt spid="7">
                                            <p:txEl>
                                              <p:pRg st="0" end="0"/>
                                            </p:txEl>
                                          </p:spTgt>
                                        </p:tgtEl>
                                        <p:attrNameLst>
                                          <p:attrName>style.fontWeight</p:attrName>
                                        </p:attrNameLst>
                                      </p:cBhvr>
                                      <p:to>
                                        <p:strVal val="bold"/>
                                      </p:to>
                                    </p:set>
                                    <p:set>
                                      <p:cBhvr override="childStyle">
                                        <p:cTn id="14" dur="indefinite"/>
                                        <p:tgtEl>
                                          <p:spTgt spid="7">
                                            <p:txEl>
                                              <p:pRg st="0" end="0"/>
                                            </p:txEl>
                                          </p:spTgt>
                                        </p:tgtEl>
                                        <p:attrNameLst>
                                          <p:attrName>style.textDecorationUnderline</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5" nodeType="clickEffect">
                                  <p:stCondLst>
                                    <p:cond delay="0"/>
                                  </p:stCondLst>
                                  <p:childTnLst>
                                    <p:set>
                                      <p:cBhvr override="childStyle">
                                        <p:cTn id="18" dur="indefinite"/>
                                        <p:tgtEl>
                                          <p:spTgt spid="7">
                                            <p:txEl>
                                              <p:pRg st="4" end="4"/>
                                            </p:txEl>
                                          </p:spTgt>
                                        </p:tgtEl>
                                        <p:attrNameLst>
                                          <p:attrName>style.fontStyle</p:attrName>
                                        </p:attrNameLst>
                                      </p:cBhvr>
                                      <p:to>
                                        <p:strVal val="normal"/>
                                      </p:to>
                                    </p:set>
                                    <p:set>
                                      <p:cBhvr override="childStyle">
                                        <p:cTn id="19" dur="indefinite"/>
                                        <p:tgtEl>
                                          <p:spTgt spid="7">
                                            <p:txEl>
                                              <p:pRg st="4" end="4"/>
                                            </p:txEl>
                                          </p:spTgt>
                                        </p:tgtEl>
                                        <p:attrNameLst>
                                          <p:attrName>style.fontWeight</p:attrName>
                                        </p:attrNameLst>
                                      </p:cBhvr>
                                      <p:to>
                                        <p:strVal val="bold"/>
                                      </p:to>
                                    </p:set>
                                    <p:set>
                                      <p:cBhvr override="childStyle">
                                        <p:cTn id="20" dur="indefinite"/>
                                        <p:tgtEl>
                                          <p:spTgt spid="7">
                                            <p:txEl>
                                              <p:pRg st="4" end="4"/>
                                            </p:txEl>
                                          </p:spTgt>
                                        </p:tgtEl>
                                        <p:attrNameLst>
                                          <p:attrName>style.textDecorationUnderline</p:attrName>
                                        </p:attrNameLst>
                                      </p:cBhvr>
                                      <p:to>
                                        <p:strVal val="tru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5" nodeType="clickEffect">
                                  <p:stCondLst>
                                    <p:cond delay="0"/>
                                  </p:stCondLst>
                                  <p:childTnLst>
                                    <p:set>
                                      <p:cBhvr override="childStyle">
                                        <p:cTn id="24" dur="indefinite"/>
                                        <p:tgtEl>
                                          <p:spTgt spid="7">
                                            <p:txEl>
                                              <p:pRg st="9" end="9"/>
                                            </p:txEl>
                                          </p:spTgt>
                                        </p:tgtEl>
                                        <p:attrNameLst>
                                          <p:attrName>style.fontStyle</p:attrName>
                                        </p:attrNameLst>
                                      </p:cBhvr>
                                      <p:to>
                                        <p:strVal val="normal"/>
                                      </p:to>
                                    </p:set>
                                    <p:set>
                                      <p:cBhvr override="childStyle">
                                        <p:cTn id="25" dur="indefinite"/>
                                        <p:tgtEl>
                                          <p:spTgt spid="7">
                                            <p:txEl>
                                              <p:pRg st="9" end="9"/>
                                            </p:txEl>
                                          </p:spTgt>
                                        </p:tgtEl>
                                        <p:attrNameLst>
                                          <p:attrName>style.fontWeight</p:attrName>
                                        </p:attrNameLst>
                                      </p:cBhvr>
                                      <p:to>
                                        <p:strVal val="bold"/>
                                      </p:to>
                                    </p:set>
                                    <p:set>
                                      <p:cBhvr override="childStyle">
                                        <p:cTn id="26" dur="indefinite"/>
                                        <p:tgtEl>
                                          <p:spTgt spid="7">
                                            <p:txEl>
                                              <p:pRg st="9" end="9"/>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534400" cy="685800"/>
          </a:xfrm>
        </p:spPr>
        <p:txBody>
          <a:bodyPr>
            <a:noAutofit/>
          </a:bodyPr>
          <a:lstStyle/>
          <a:p>
            <a:pPr>
              <a:lnSpc>
                <a:spcPct val="120000"/>
              </a:lnSpc>
            </a:pPr>
            <a:r>
              <a:rPr lang="en-GB" sz="3600" b="1" dirty="0" smtClean="0">
                <a:latin typeface="+mn-lt"/>
              </a:rPr>
              <a:t>The factors...affecting </a:t>
            </a:r>
            <a:r>
              <a:rPr lang="en-GB" sz="3600" b="1" dirty="0" smtClean="0">
                <a:latin typeface="+mn-lt"/>
              </a:rPr>
              <a:t>child development...</a:t>
            </a:r>
            <a:endParaRPr lang="en-GB" sz="3600" b="1" dirty="0" smtClean="0">
              <a:latin typeface="+mn-lt"/>
            </a:endParaRPr>
          </a:p>
        </p:txBody>
      </p:sp>
      <p:sp>
        <p:nvSpPr>
          <p:cNvPr id="5" name="Footer Placeholder 4"/>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8835383-DEDB-4878-89B3-DFEA9596FD24}" type="slidenum">
              <a:rPr lang="en-US" smtClean="0"/>
              <a:pPr/>
              <a:t>13</a:t>
            </a:fld>
            <a:endParaRPr lang="en-US"/>
          </a:p>
        </p:txBody>
      </p:sp>
      <p:graphicFrame>
        <p:nvGraphicFramePr>
          <p:cNvPr id="7" name="Content Placeholder 6"/>
          <p:cNvGraphicFramePr>
            <a:graphicFrameLocks noGrp="1"/>
          </p:cNvGraphicFramePr>
          <p:nvPr>
            <p:ph sz="quarter" idx="1"/>
          </p:nvPr>
        </p:nvGraphicFramePr>
        <p:xfrm>
          <a:off x="457200" y="1447800"/>
          <a:ext cx="82296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idx="4294967295"/>
          </p:nvPr>
        </p:nvSpPr>
        <p:spPr>
          <a:xfrm>
            <a:off x="0" y="0"/>
            <a:ext cx="8077200" cy="1143000"/>
          </a:xfrm>
        </p:spPr>
        <p:txBody>
          <a:bodyPr>
            <a:normAutofit/>
          </a:bodyPr>
          <a:lstStyle/>
          <a:p>
            <a:r>
              <a:rPr lang="en-US" sz="4000" b="1" dirty="0" smtClean="0">
                <a:solidFill>
                  <a:srgbClr val="663300"/>
                </a:solidFill>
              </a:rPr>
              <a:t> </a:t>
            </a:r>
            <a:r>
              <a:rPr lang="en-US" sz="3200" b="1" dirty="0" smtClean="0">
                <a:solidFill>
                  <a:srgbClr val="663300"/>
                </a:solidFill>
              </a:rPr>
              <a:t>The brain </a:t>
            </a:r>
            <a:r>
              <a:rPr lang="en-US" sz="3200" b="1" dirty="0" smtClean="0">
                <a:solidFill>
                  <a:srgbClr val="663300"/>
                </a:solidFill>
                <a:latin typeface="+mn-lt"/>
              </a:rPr>
              <a:t>develops</a:t>
            </a:r>
            <a:r>
              <a:rPr lang="en-US" sz="3200" b="1" dirty="0" smtClean="0">
                <a:solidFill>
                  <a:srgbClr val="663300"/>
                </a:solidFill>
              </a:rPr>
              <a:t> from the bottom up </a:t>
            </a:r>
            <a:endParaRPr lang="en-US" b="1" dirty="0" smtClean="0">
              <a:solidFill>
                <a:srgbClr val="663300"/>
              </a:solidFill>
            </a:endParaRPr>
          </a:p>
        </p:txBody>
      </p:sp>
      <p:sp>
        <p:nvSpPr>
          <p:cNvPr id="1028" name="Text Placeholder 2"/>
          <p:cNvSpPr>
            <a:spLocks noGrp="1"/>
          </p:cNvSpPr>
          <p:nvPr>
            <p:ph type="body" sz="half" idx="4294967295"/>
          </p:nvPr>
        </p:nvSpPr>
        <p:spPr>
          <a:xfrm>
            <a:off x="0" y="1524000"/>
            <a:ext cx="4233863" cy="4267200"/>
          </a:xfrm>
        </p:spPr>
        <p:txBody>
          <a:bodyPr>
            <a:noAutofit/>
          </a:bodyPr>
          <a:lstStyle/>
          <a:p>
            <a:pPr eaLnBrk="1" hangingPunct="1"/>
            <a:r>
              <a:rPr lang="en-US" sz="2800" dirty="0" smtClean="0"/>
              <a:t>Synaptic connections get made in the first years: </a:t>
            </a:r>
          </a:p>
          <a:p>
            <a:pPr lvl="1" eaLnBrk="1" hangingPunct="1"/>
            <a:r>
              <a:rPr lang="en-US" sz="2800" dirty="0" smtClean="0"/>
              <a:t>The number of synaptic connections are very less at birth</a:t>
            </a:r>
          </a:p>
          <a:p>
            <a:pPr lvl="1" eaLnBrk="1" hangingPunct="1"/>
            <a:r>
              <a:rPr lang="en-US" sz="2800" dirty="0" smtClean="0"/>
              <a:t>The brain makes 700 synaptic connections per second after birth</a:t>
            </a:r>
          </a:p>
          <a:p>
            <a:pPr lvl="1" eaLnBrk="1" hangingPunct="1"/>
            <a:r>
              <a:rPr lang="en-US" sz="2800" dirty="0" smtClean="0"/>
              <a:t>The brain grows to 80% of its weight before 3 years</a:t>
            </a:r>
          </a:p>
        </p:txBody>
      </p:sp>
      <p:graphicFrame>
        <p:nvGraphicFramePr>
          <p:cNvPr id="1026" name="Object 2"/>
          <p:cNvGraphicFramePr>
            <a:graphicFrameLocks noGrp="1" noChangeAspect="1"/>
          </p:cNvGraphicFramePr>
          <p:nvPr>
            <p:ph sz="half" idx="4294967295"/>
          </p:nvPr>
        </p:nvGraphicFramePr>
        <p:xfrm>
          <a:off x="5180013" y="1905000"/>
          <a:ext cx="3963987" cy="3810000"/>
        </p:xfrm>
        <a:graphic>
          <a:graphicData uri="http://schemas.openxmlformats.org/presentationml/2006/ole">
            <p:oleObj spid="_x0000_s12290" name="Bitmap Image" r:id="rId4" imgW="3429034" imgH="2438520" progId="PBrush">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idx="4294967295"/>
          </p:nvPr>
        </p:nvSpPr>
        <p:spPr>
          <a:xfrm>
            <a:off x="0" y="0"/>
            <a:ext cx="8915400" cy="1143000"/>
          </a:xfrm>
        </p:spPr>
        <p:txBody>
          <a:bodyPr>
            <a:normAutofit/>
          </a:bodyPr>
          <a:lstStyle/>
          <a:p>
            <a:pPr algn="l"/>
            <a:r>
              <a:rPr lang="en-US" sz="3200" b="1" dirty="0" smtClean="0">
                <a:latin typeface="Calibri" charset="0"/>
              </a:rPr>
              <a:t>The </a:t>
            </a:r>
            <a:r>
              <a:rPr lang="en-US" sz="3200" b="1" dirty="0">
                <a:latin typeface="Calibri" charset="0"/>
              </a:rPr>
              <a:t>brain expects input in order to develop (</a:t>
            </a:r>
            <a:r>
              <a:rPr lang="ja-JP" altLang="en-US" sz="3200" b="1" dirty="0">
                <a:latin typeface="Calibri" charset="0"/>
              </a:rPr>
              <a:t>“</a:t>
            </a:r>
            <a:r>
              <a:rPr lang="en-US" altLang="ja-JP" sz="3200" b="1" dirty="0">
                <a:latin typeface="Calibri" charset="0"/>
              </a:rPr>
              <a:t>experience-expectant</a:t>
            </a:r>
            <a:r>
              <a:rPr lang="ja-JP" altLang="en-US" sz="3200" b="1" dirty="0">
                <a:latin typeface="Calibri" charset="0"/>
              </a:rPr>
              <a:t>”</a:t>
            </a:r>
            <a:r>
              <a:rPr lang="en-US" altLang="ja-JP" sz="3200" b="1" dirty="0">
                <a:latin typeface="Calibri" charset="0"/>
              </a:rPr>
              <a:t>) </a:t>
            </a:r>
            <a:endParaRPr lang="en-US" sz="3200" b="1" dirty="0">
              <a:latin typeface="Calibri" charset="0"/>
            </a:endParaRPr>
          </a:p>
        </p:txBody>
      </p:sp>
      <p:sp>
        <p:nvSpPr>
          <p:cNvPr id="23554" name="Rectangle 3"/>
          <p:cNvSpPr>
            <a:spLocks noGrp="1" noChangeArrowheads="1"/>
          </p:cNvSpPr>
          <p:nvPr>
            <p:ph type="body" idx="4294967295"/>
          </p:nvPr>
        </p:nvSpPr>
        <p:spPr>
          <a:xfrm>
            <a:off x="0" y="1295400"/>
            <a:ext cx="2743200" cy="2438400"/>
          </a:xfrm>
        </p:spPr>
        <p:txBody>
          <a:bodyPr>
            <a:normAutofit fontScale="92500" lnSpcReduction="10000"/>
          </a:bodyPr>
          <a:lstStyle/>
          <a:p>
            <a:r>
              <a:rPr lang="en-US" sz="2400" dirty="0">
                <a:latin typeface="Calibri" charset="0"/>
              </a:rPr>
              <a:t>The brain requires a response (or an answer) to grow</a:t>
            </a:r>
          </a:p>
          <a:p>
            <a:pPr>
              <a:buFont typeface="Arial" charset="0"/>
              <a:buNone/>
            </a:pPr>
            <a:r>
              <a:rPr lang="en-US" sz="2400" dirty="0">
                <a:latin typeface="Calibri" charset="0"/>
              </a:rPr>
              <a:t>  </a:t>
            </a:r>
          </a:p>
          <a:p>
            <a:r>
              <a:rPr lang="en-US" sz="2400" dirty="0">
                <a:latin typeface="Calibri" charset="0"/>
              </a:rPr>
              <a:t>Stimulation from one direction is not enough  </a:t>
            </a:r>
          </a:p>
        </p:txBody>
      </p:sp>
      <p:graphicFrame>
        <p:nvGraphicFramePr>
          <p:cNvPr id="23555" name="Object 2"/>
          <p:cNvGraphicFramePr>
            <a:graphicFrameLocks noChangeAspect="1"/>
          </p:cNvGraphicFramePr>
          <p:nvPr/>
        </p:nvGraphicFramePr>
        <p:xfrm>
          <a:off x="3200400" y="1371601"/>
          <a:ext cx="5562600" cy="3962400"/>
        </p:xfrm>
        <a:graphic>
          <a:graphicData uri="http://schemas.openxmlformats.org/presentationml/2006/ole">
            <p:oleObj spid="_x0000_s129026" name="Worksheet" r:id="rId4" imgW="5944115" imgH="4401693" progId="Excel.Sheet.8">
              <p:embed/>
            </p:oleObj>
          </a:graphicData>
        </a:graphic>
      </p:graphicFrame>
      <p:graphicFrame>
        <p:nvGraphicFramePr>
          <p:cNvPr id="30722" name="Object 3"/>
          <p:cNvGraphicFramePr>
            <a:graphicFrameLocks noChangeAspect="1"/>
          </p:cNvGraphicFramePr>
          <p:nvPr/>
        </p:nvGraphicFramePr>
        <p:xfrm>
          <a:off x="457200" y="3581400"/>
          <a:ext cx="2514600" cy="1828800"/>
        </p:xfrm>
        <a:graphic>
          <a:graphicData uri="http://schemas.openxmlformats.org/presentationml/2006/ole">
            <p:oleObj spid="_x0000_s129027" r:id="rId5" imgW="7314286" imgH="5485714" progId="">
              <p:embed/>
            </p:oleObj>
          </a:graphicData>
        </a:graphic>
      </p:graphicFrame>
      <p:graphicFrame>
        <p:nvGraphicFramePr>
          <p:cNvPr id="30724" name="Object 4"/>
          <p:cNvGraphicFramePr>
            <a:graphicFrameLocks noChangeAspect="1"/>
          </p:cNvGraphicFramePr>
          <p:nvPr/>
        </p:nvGraphicFramePr>
        <p:xfrm>
          <a:off x="1066800" y="5092700"/>
          <a:ext cx="2354263" cy="1765300"/>
        </p:xfrm>
        <a:graphic>
          <a:graphicData uri="http://schemas.openxmlformats.org/presentationml/2006/ole">
            <p:oleObj spid="_x0000_s129028" r:id="rId6" imgW="3580952" imgH="2685714" progId="">
              <p:embed/>
            </p:oleObj>
          </a:graphicData>
        </a:graphic>
      </p:graphicFrame>
      <p:graphicFrame>
        <p:nvGraphicFramePr>
          <p:cNvPr id="30723" name="Object 3"/>
          <p:cNvGraphicFramePr>
            <a:graphicFrameLocks noChangeAspect="1"/>
          </p:cNvGraphicFramePr>
          <p:nvPr/>
        </p:nvGraphicFramePr>
        <p:xfrm>
          <a:off x="3429000" y="5029200"/>
          <a:ext cx="2112963" cy="1581150"/>
        </p:xfrm>
        <a:graphic>
          <a:graphicData uri="http://schemas.openxmlformats.org/presentationml/2006/ole">
            <p:oleObj spid="_x0000_s129029" r:id="rId7" imgW="3296110" imgH="2467319" progId="">
              <p:embed/>
            </p:oleObj>
          </a:graphicData>
        </a:graphic>
      </p:graphicFrame>
    </p:spTree>
    <p:extLst>
      <p:ext uri="{BB962C8B-B14F-4D97-AF65-F5344CB8AC3E}">
        <p14:creationId xmlns="" xmlns:p14="http://schemas.microsoft.com/office/powerpoint/2010/main" val="32869557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1"/>
          </p:nvPr>
        </p:nvSpPr>
        <p:spPr/>
        <p:txBody>
          <a:bodyPr/>
          <a:lstStyle/>
          <a:p>
            <a:pPr>
              <a:defRPr/>
            </a:pPr>
            <a:endParaRPr lang="en-GB" dirty="0"/>
          </a:p>
        </p:txBody>
      </p:sp>
      <p:sp>
        <p:nvSpPr>
          <p:cNvPr id="5123" name="Slide Number Placeholder 3"/>
          <p:cNvSpPr>
            <a:spLocks noGrp="1"/>
          </p:cNvSpPr>
          <p:nvPr>
            <p:ph type="sldNum" sz="quarter" idx="12"/>
          </p:nvPr>
        </p:nvSpPr>
        <p:spPr>
          <a:noFill/>
        </p:spPr>
        <p:txBody>
          <a:bodyPr/>
          <a:lstStyle/>
          <a:p>
            <a:fld id="{D0C0A6BC-5253-4C9D-87FD-E4C4C7F3EE49}" type="slidenum">
              <a:rPr lang="en-GB"/>
              <a:pPr/>
              <a:t>16</a:t>
            </a:fld>
            <a:endParaRPr lang="en-GB"/>
          </a:p>
        </p:txBody>
      </p:sp>
      <p:graphicFrame>
        <p:nvGraphicFramePr>
          <p:cNvPr id="5122" name="Object 2"/>
          <p:cNvGraphicFramePr>
            <a:graphicFrameLocks noChangeAspect="1"/>
          </p:cNvGraphicFramePr>
          <p:nvPr/>
        </p:nvGraphicFramePr>
        <p:xfrm>
          <a:off x="42863" y="381000"/>
          <a:ext cx="8637506" cy="6477000"/>
        </p:xfrm>
        <a:graphic>
          <a:graphicData uri="http://schemas.openxmlformats.org/presentationml/2006/ole">
            <p:oleObj spid="_x0000_s15362" name="Slide" r:id="rId4" imgW="4456080" imgH="3341520" progId="PowerPoint.Slide.8">
              <p:embed/>
            </p:oleObj>
          </a:graphicData>
        </a:graphic>
      </p:graphicFrame>
      <p:sp>
        <p:nvSpPr>
          <p:cNvPr id="5124" name="Text Box 3"/>
          <p:cNvSpPr txBox="1">
            <a:spLocks noChangeArrowheads="1"/>
          </p:cNvSpPr>
          <p:nvPr/>
        </p:nvSpPr>
        <p:spPr bwMode="auto">
          <a:xfrm>
            <a:off x="365125" y="5145088"/>
            <a:ext cx="1422400" cy="822325"/>
          </a:xfrm>
          <a:prstGeom prst="rect">
            <a:avLst/>
          </a:prstGeom>
          <a:noFill/>
          <a:ln w="9525">
            <a:noFill/>
            <a:miter lim="800000"/>
            <a:headEnd/>
            <a:tailEnd/>
          </a:ln>
        </p:spPr>
        <p:txBody>
          <a:bodyPr wrap="none">
            <a:spAutoFit/>
          </a:bodyPr>
          <a:lstStyle/>
          <a:p>
            <a:pPr eaLnBrk="1" hangingPunct="1"/>
            <a:r>
              <a:rPr lang="en-GB">
                <a:solidFill>
                  <a:schemeClr val="bg1"/>
                </a:solidFill>
              </a:rPr>
              <a:t>national</a:t>
            </a:r>
          </a:p>
          <a:p>
            <a:pPr eaLnBrk="1" hangingPunct="1"/>
            <a:r>
              <a:rPr lang="en-GB">
                <a:solidFill>
                  <a:schemeClr val="bg1"/>
                </a:solidFill>
              </a:rPr>
              <a:t>economy</a:t>
            </a:r>
          </a:p>
        </p:txBody>
      </p:sp>
      <p:sp>
        <p:nvSpPr>
          <p:cNvPr id="5125" name="Rectangle 4"/>
          <p:cNvSpPr>
            <a:spLocks noChangeArrowheads="1"/>
          </p:cNvSpPr>
          <p:nvPr/>
        </p:nvSpPr>
        <p:spPr bwMode="auto">
          <a:xfrm>
            <a:off x="381000" y="5105400"/>
            <a:ext cx="1447800" cy="914400"/>
          </a:xfrm>
          <a:prstGeom prst="rect">
            <a:avLst/>
          </a:prstGeom>
          <a:noFill/>
          <a:ln w="9525">
            <a:solidFill>
              <a:schemeClr val="bg1"/>
            </a:solidFill>
            <a:miter lim="800000"/>
            <a:headEnd/>
            <a:tailEnd/>
          </a:ln>
        </p:spPr>
        <p:txBody>
          <a:bodyPr wrap="none" anchor="ctr"/>
          <a:lstStyle/>
          <a:p>
            <a:endParaRPr lang="en-I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39762"/>
          </a:xfrm>
        </p:spPr>
        <p:txBody>
          <a:bodyPr>
            <a:normAutofit fontScale="90000"/>
          </a:bodyPr>
          <a:lstStyle/>
          <a:p>
            <a:r>
              <a:rPr lang="en-GB" b="1" dirty="0" smtClean="0"/>
              <a:t>Factors-Underdevelopment-effects..</a:t>
            </a:r>
            <a:endParaRPr lang="en-US" dirty="0"/>
          </a:p>
        </p:txBody>
      </p:sp>
      <p:pic>
        <p:nvPicPr>
          <p:cNvPr id="128002" name="Picture 2" descr="D:\jpeg box.jpg"/>
          <p:cNvPicPr>
            <a:picLocks noGrp="1" noChangeAspect="1" noChangeArrowheads="1"/>
          </p:cNvPicPr>
          <p:nvPr>
            <p:ph sz="quarter" idx="1"/>
          </p:nvPr>
        </p:nvPicPr>
        <p:blipFill>
          <a:blip r:embed="rId3" cstate="print"/>
          <a:srcRect/>
          <a:stretch>
            <a:fillRect/>
          </a:stretch>
        </p:blipFill>
        <p:spPr bwMode="auto">
          <a:xfrm>
            <a:off x="133963" y="838200"/>
            <a:ext cx="9010037" cy="5029199"/>
          </a:xfrm>
          <a:prstGeom prst="rect">
            <a:avLst/>
          </a:prstGeom>
          <a:noFill/>
        </p:spPr>
      </p:pic>
      <p:sp>
        <p:nvSpPr>
          <p:cNvPr id="5" name="Rectangle 4"/>
          <p:cNvSpPr/>
          <p:nvPr/>
        </p:nvSpPr>
        <p:spPr>
          <a:xfrm>
            <a:off x="457200" y="6248400"/>
            <a:ext cx="5486400" cy="369332"/>
          </a:xfrm>
          <a:prstGeom prst="rect">
            <a:avLst/>
          </a:prstGeom>
        </p:spPr>
        <p:txBody>
          <a:bodyPr wrap="square">
            <a:spAutoFit/>
          </a:bodyPr>
          <a:lstStyle/>
          <a:p>
            <a:r>
              <a:rPr lang="en-US" b="1" dirty="0" smtClean="0"/>
              <a:t>Pathways from poverty to poor child development</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524000" y="1905000"/>
            <a:ext cx="5429250" cy="4152900"/>
            <a:chOff x="1008" y="1059"/>
            <a:chExt cx="3768" cy="2733"/>
          </a:xfrm>
        </p:grpSpPr>
        <p:sp>
          <p:nvSpPr>
            <p:cNvPr id="14350" name="AutoShape 3"/>
            <p:cNvSpPr>
              <a:spLocks noChangeAspect="1" noChangeArrowheads="1"/>
            </p:cNvSpPr>
            <p:nvPr/>
          </p:nvSpPr>
          <p:spPr bwMode="auto">
            <a:xfrm>
              <a:off x="1915" y="1617"/>
              <a:ext cx="1942" cy="1675"/>
            </a:xfrm>
            <a:prstGeom prst="triangle">
              <a:avLst>
                <a:gd name="adj" fmla="val 50000"/>
              </a:avLst>
            </a:prstGeom>
            <a:solidFill>
              <a:srgbClr val="CCCCFF"/>
            </a:solidFill>
            <a:ln w="9525">
              <a:solidFill>
                <a:srgbClr val="000000"/>
              </a:solidFill>
              <a:miter lim="800000"/>
              <a:headEnd/>
              <a:tailEnd/>
            </a:ln>
          </p:spPr>
          <p:txBody>
            <a:bodyPr/>
            <a:lstStyle/>
            <a:p>
              <a:endParaRPr lang="en-IN"/>
            </a:p>
          </p:txBody>
        </p:sp>
        <p:sp>
          <p:nvSpPr>
            <p:cNvPr id="14351" name="Oval 4"/>
            <p:cNvSpPr>
              <a:spLocks noChangeArrowheads="1"/>
            </p:cNvSpPr>
            <p:nvPr/>
          </p:nvSpPr>
          <p:spPr bwMode="auto">
            <a:xfrm>
              <a:off x="1008" y="3234"/>
              <a:ext cx="1116" cy="558"/>
            </a:xfrm>
            <a:prstGeom prst="ellipse">
              <a:avLst/>
            </a:prstGeom>
            <a:solidFill>
              <a:srgbClr val="FFCC00"/>
            </a:solidFill>
            <a:ln w="9525">
              <a:solidFill>
                <a:srgbClr val="000000"/>
              </a:solidFill>
              <a:round/>
              <a:headEnd/>
              <a:tailEnd/>
            </a:ln>
          </p:spPr>
          <p:txBody>
            <a:bodyPr/>
            <a:lstStyle/>
            <a:p>
              <a:endParaRPr lang="en-IN"/>
            </a:p>
          </p:txBody>
        </p:sp>
        <p:sp>
          <p:nvSpPr>
            <p:cNvPr id="14352" name="Oval 5"/>
            <p:cNvSpPr>
              <a:spLocks noChangeArrowheads="1"/>
            </p:cNvSpPr>
            <p:nvPr/>
          </p:nvSpPr>
          <p:spPr bwMode="auto">
            <a:xfrm>
              <a:off x="2334" y="1059"/>
              <a:ext cx="1116" cy="558"/>
            </a:xfrm>
            <a:prstGeom prst="ellipse">
              <a:avLst/>
            </a:prstGeom>
            <a:solidFill>
              <a:srgbClr val="66FFCC"/>
            </a:solidFill>
            <a:ln w="9525">
              <a:solidFill>
                <a:srgbClr val="000000"/>
              </a:solidFill>
              <a:round/>
              <a:headEnd/>
              <a:tailEnd/>
            </a:ln>
          </p:spPr>
          <p:txBody>
            <a:bodyPr/>
            <a:lstStyle/>
            <a:p>
              <a:endParaRPr lang="en-IN"/>
            </a:p>
          </p:txBody>
        </p:sp>
        <p:sp>
          <p:nvSpPr>
            <p:cNvPr id="14353" name="Oval 6"/>
            <p:cNvSpPr>
              <a:spLocks noChangeArrowheads="1"/>
            </p:cNvSpPr>
            <p:nvPr/>
          </p:nvSpPr>
          <p:spPr bwMode="auto">
            <a:xfrm>
              <a:off x="3660" y="3234"/>
              <a:ext cx="1116" cy="558"/>
            </a:xfrm>
            <a:prstGeom prst="ellipse">
              <a:avLst/>
            </a:prstGeom>
            <a:solidFill>
              <a:srgbClr val="FF0000"/>
            </a:solidFill>
            <a:ln w="9525">
              <a:solidFill>
                <a:srgbClr val="000000"/>
              </a:solidFill>
              <a:round/>
              <a:headEnd/>
              <a:tailEnd/>
            </a:ln>
          </p:spPr>
          <p:txBody>
            <a:bodyPr/>
            <a:lstStyle/>
            <a:p>
              <a:endParaRPr lang="en-IN"/>
            </a:p>
          </p:txBody>
        </p:sp>
      </p:grpSp>
      <p:sp>
        <p:nvSpPr>
          <p:cNvPr id="14339" name="Text Box 7"/>
          <p:cNvSpPr txBox="1">
            <a:spLocks noChangeArrowheads="1"/>
          </p:cNvSpPr>
          <p:nvPr/>
        </p:nvSpPr>
        <p:spPr bwMode="auto">
          <a:xfrm>
            <a:off x="5334000" y="4800600"/>
            <a:ext cx="1752600" cy="366713"/>
          </a:xfrm>
          <a:prstGeom prst="rect">
            <a:avLst/>
          </a:prstGeom>
          <a:noFill/>
          <a:ln w="9525">
            <a:noFill/>
            <a:miter lim="800000"/>
            <a:headEnd/>
            <a:tailEnd/>
          </a:ln>
        </p:spPr>
        <p:txBody>
          <a:bodyPr>
            <a:spAutoFit/>
          </a:bodyPr>
          <a:lstStyle/>
          <a:p>
            <a:pPr algn="ctr">
              <a:spcBef>
                <a:spcPct val="50000"/>
              </a:spcBef>
            </a:pPr>
            <a:r>
              <a:rPr lang="en-US" sz="1800" b="1">
                <a:latin typeface="Comic Sans MS" pitchFamily="66" charset="0"/>
              </a:rPr>
              <a:t>Emotions</a:t>
            </a:r>
            <a:endParaRPr lang="en-GB" sz="1800" b="1">
              <a:latin typeface="Comic Sans MS" pitchFamily="66" charset="0"/>
            </a:endParaRPr>
          </a:p>
        </p:txBody>
      </p:sp>
      <p:sp>
        <p:nvSpPr>
          <p:cNvPr id="14340" name="Text Box 8"/>
          <p:cNvSpPr txBox="1">
            <a:spLocks noChangeArrowheads="1"/>
          </p:cNvSpPr>
          <p:nvPr/>
        </p:nvSpPr>
        <p:spPr bwMode="auto">
          <a:xfrm>
            <a:off x="1965325" y="4537075"/>
            <a:ext cx="1158875" cy="457200"/>
          </a:xfrm>
          <a:prstGeom prst="rect">
            <a:avLst/>
          </a:prstGeom>
          <a:noFill/>
          <a:ln w="9525">
            <a:noFill/>
            <a:miter lim="800000"/>
            <a:headEnd/>
            <a:tailEnd/>
          </a:ln>
        </p:spPr>
        <p:txBody>
          <a:bodyPr>
            <a:spAutoFit/>
          </a:bodyPr>
          <a:lstStyle/>
          <a:p>
            <a:endParaRPr lang="en-US"/>
          </a:p>
        </p:txBody>
      </p:sp>
      <p:sp>
        <p:nvSpPr>
          <p:cNvPr id="14341" name="Text Box 9"/>
          <p:cNvSpPr txBox="1">
            <a:spLocks noChangeArrowheads="1"/>
          </p:cNvSpPr>
          <p:nvPr/>
        </p:nvSpPr>
        <p:spPr bwMode="auto">
          <a:xfrm>
            <a:off x="1676400" y="4800600"/>
            <a:ext cx="1447800" cy="366713"/>
          </a:xfrm>
          <a:prstGeom prst="rect">
            <a:avLst/>
          </a:prstGeom>
          <a:noFill/>
          <a:ln w="9525">
            <a:noFill/>
            <a:miter lim="800000"/>
            <a:headEnd/>
            <a:tailEnd/>
          </a:ln>
        </p:spPr>
        <p:txBody>
          <a:bodyPr>
            <a:spAutoFit/>
          </a:bodyPr>
          <a:lstStyle/>
          <a:p>
            <a:pPr algn="ctr">
              <a:spcBef>
                <a:spcPct val="50000"/>
              </a:spcBef>
            </a:pPr>
            <a:r>
              <a:rPr lang="en-US" sz="1800" b="1">
                <a:latin typeface="Comic Sans MS" pitchFamily="66" charset="0"/>
              </a:rPr>
              <a:t>Activities</a:t>
            </a:r>
            <a:endParaRPr lang="en-GB" sz="1800" b="1">
              <a:latin typeface="Comic Sans MS" pitchFamily="66" charset="0"/>
            </a:endParaRPr>
          </a:p>
        </p:txBody>
      </p:sp>
      <p:sp>
        <p:nvSpPr>
          <p:cNvPr id="14342" name="Text Box 10"/>
          <p:cNvSpPr txBox="1">
            <a:spLocks noChangeArrowheads="1"/>
          </p:cNvSpPr>
          <p:nvPr/>
        </p:nvSpPr>
        <p:spPr bwMode="auto">
          <a:xfrm>
            <a:off x="3505200" y="1524000"/>
            <a:ext cx="1676400" cy="366713"/>
          </a:xfrm>
          <a:prstGeom prst="rect">
            <a:avLst/>
          </a:prstGeom>
          <a:noFill/>
          <a:ln w="9525">
            <a:noFill/>
            <a:miter lim="800000"/>
            <a:headEnd/>
            <a:tailEnd/>
          </a:ln>
        </p:spPr>
        <p:txBody>
          <a:bodyPr>
            <a:spAutoFit/>
          </a:bodyPr>
          <a:lstStyle/>
          <a:p>
            <a:pPr algn="ctr">
              <a:spcBef>
                <a:spcPct val="50000"/>
              </a:spcBef>
            </a:pPr>
            <a:r>
              <a:rPr lang="en-US" sz="1800" b="1">
                <a:latin typeface="Comic Sans MS" pitchFamily="66" charset="0"/>
              </a:rPr>
              <a:t>Interactions</a:t>
            </a:r>
            <a:endParaRPr lang="en-GB" sz="1800" b="1">
              <a:latin typeface="Comic Sans MS" pitchFamily="66" charset="0"/>
            </a:endParaRPr>
          </a:p>
        </p:txBody>
      </p:sp>
      <p:sp>
        <p:nvSpPr>
          <p:cNvPr id="14343" name="Line 11"/>
          <p:cNvSpPr>
            <a:spLocks noChangeShapeType="1"/>
          </p:cNvSpPr>
          <p:nvPr/>
        </p:nvSpPr>
        <p:spPr bwMode="auto">
          <a:xfrm flipH="1">
            <a:off x="2743200" y="2438400"/>
            <a:ext cx="914400" cy="1524000"/>
          </a:xfrm>
          <a:prstGeom prst="line">
            <a:avLst/>
          </a:prstGeom>
          <a:noFill/>
          <a:ln w="57150">
            <a:solidFill>
              <a:schemeClr val="tx1"/>
            </a:solidFill>
            <a:round/>
            <a:headEnd type="triangle" w="med" len="med"/>
            <a:tailEnd type="triangle" w="med" len="med"/>
          </a:ln>
        </p:spPr>
        <p:txBody>
          <a:bodyPr/>
          <a:lstStyle/>
          <a:p>
            <a:endParaRPr lang="en-US"/>
          </a:p>
        </p:txBody>
      </p:sp>
      <p:sp>
        <p:nvSpPr>
          <p:cNvPr id="14344" name="Line 12"/>
          <p:cNvSpPr>
            <a:spLocks noChangeShapeType="1"/>
          </p:cNvSpPr>
          <p:nvPr/>
        </p:nvSpPr>
        <p:spPr bwMode="auto">
          <a:xfrm>
            <a:off x="4876800" y="2438400"/>
            <a:ext cx="838200" cy="1447800"/>
          </a:xfrm>
          <a:prstGeom prst="line">
            <a:avLst/>
          </a:prstGeom>
          <a:noFill/>
          <a:ln w="57150">
            <a:solidFill>
              <a:schemeClr val="tx1"/>
            </a:solidFill>
            <a:round/>
            <a:headEnd type="triangle" w="med" len="med"/>
            <a:tailEnd type="triangle" w="med" len="med"/>
          </a:ln>
        </p:spPr>
        <p:txBody>
          <a:bodyPr/>
          <a:lstStyle/>
          <a:p>
            <a:endParaRPr lang="en-US"/>
          </a:p>
        </p:txBody>
      </p:sp>
      <p:sp>
        <p:nvSpPr>
          <p:cNvPr id="14345" name="Line 13"/>
          <p:cNvSpPr>
            <a:spLocks noChangeShapeType="1"/>
          </p:cNvSpPr>
          <p:nvPr/>
        </p:nvSpPr>
        <p:spPr bwMode="auto">
          <a:xfrm>
            <a:off x="3429000" y="4953000"/>
            <a:ext cx="1676400" cy="0"/>
          </a:xfrm>
          <a:prstGeom prst="line">
            <a:avLst/>
          </a:prstGeom>
          <a:noFill/>
          <a:ln w="57150">
            <a:solidFill>
              <a:schemeClr val="tx1"/>
            </a:solidFill>
            <a:round/>
            <a:headEnd type="triangle" w="med" len="med"/>
            <a:tailEnd type="triangle" w="med" len="med"/>
          </a:ln>
        </p:spPr>
        <p:txBody>
          <a:bodyPr/>
          <a:lstStyle/>
          <a:p>
            <a:endParaRPr lang="en-US"/>
          </a:p>
        </p:txBody>
      </p:sp>
      <p:sp>
        <p:nvSpPr>
          <p:cNvPr id="14346" name="Text Box 14"/>
          <p:cNvSpPr txBox="1">
            <a:spLocks noChangeArrowheads="1"/>
          </p:cNvSpPr>
          <p:nvPr/>
        </p:nvSpPr>
        <p:spPr bwMode="auto">
          <a:xfrm>
            <a:off x="914400" y="685800"/>
            <a:ext cx="7239000" cy="822325"/>
          </a:xfrm>
          <a:prstGeom prst="rect">
            <a:avLst/>
          </a:prstGeom>
          <a:noFill/>
          <a:ln w="9525">
            <a:noFill/>
            <a:miter lim="800000"/>
            <a:headEnd/>
            <a:tailEnd/>
          </a:ln>
        </p:spPr>
        <p:txBody>
          <a:bodyPr>
            <a:spAutoFit/>
          </a:bodyPr>
          <a:lstStyle/>
          <a:p>
            <a:pPr algn="ctr">
              <a:spcBef>
                <a:spcPct val="50000"/>
              </a:spcBef>
            </a:pPr>
            <a:r>
              <a:rPr lang="en-US" dirty="0" err="1">
                <a:latin typeface="Comic Sans MS" pitchFamily="66" charset="0"/>
              </a:rPr>
              <a:t>Homans</a:t>
            </a:r>
            <a:r>
              <a:rPr lang="en-US" dirty="0">
                <a:latin typeface="Comic Sans MS" pitchFamily="66" charset="0"/>
              </a:rPr>
              <a:t>’ Interaction Theory: </a:t>
            </a:r>
            <a:br>
              <a:rPr lang="en-US" dirty="0">
                <a:latin typeface="Comic Sans MS" pitchFamily="66" charset="0"/>
              </a:rPr>
            </a:br>
            <a:r>
              <a:rPr lang="en-US" dirty="0">
                <a:solidFill>
                  <a:schemeClr val="accent2"/>
                </a:solidFill>
                <a:latin typeface="Comic Sans MS" pitchFamily="66" charset="0"/>
              </a:rPr>
              <a:t>Improving Care for Development</a:t>
            </a:r>
            <a:endParaRPr lang="en-GB" dirty="0">
              <a:solidFill>
                <a:schemeClr val="accent2"/>
              </a:solidFill>
              <a:latin typeface="Comic Sans MS" pitchFamily="66" charset="0"/>
            </a:endParaRPr>
          </a:p>
        </p:txBody>
      </p:sp>
      <p:sp>
        <p:nvSpPr>
          <p:cNvPr id="157712" name="Text Box 16"/>
          <p:cNvSpPr txBox="1">
            <a:spLocks noChangeArrowheads="1"/>
          </p:cNvSpPr>
          <p:nvPr/>
        </p:nvSpPr>
        <p:spPr bwMode="auto">
          <a:xfrm>
            <a:off x="609600" y="2819400"/>
            <a:ext cx="1676400" cy="2677656"/>
          </a:xfrm>
          <a:prstGeom prst="rect">
            <a:avLst/>
          </a:prstGeom>
          <a:noFill/>
          <a:ln w="9525">
            <a:noFill/>
            <a:miter lim="800000"/>
            <a:headEnd/>
            <a:tailEnd/>
          </a:ln>
        </p:spPr>
        <p:txBody>
          <a:bodyPr>
            <a:spAutoFit/>
          </a:bodyPr>
          <a:lstStyle/>
          <a:p>
            <a:pPr>
              <a:spcBef>
                <a:spcPct val="50000"/>
              </a:spcBef>
              <a:buFontTx/>
              <a:buChar char="•"/>
            </a:pPr>
            <a:r>
              <a:rPr lang="en-US" sz="1600" dirty="0">
                <a:latin typeface="Comic Sans MS" pitchFamily="66" charset="0"/>
              </a:rPr>
              <a:t>Provide ways for your child to see, hear, feel, and move</a:t>
            </a:r>
          </a:p>
          <a:p>
            <a:pPr>
              <a:spcBef>
                <a:spcPct val="50000"/>
              </a:spcBef>
              <a:buFontTx/>
              <a:buChar char="•"/>
            </a:pPr>
            <a:r>
              <a:rPr lang="en-US" sz="1600" dirty="0">
                <a:latin typeface="Comic Sans MS" pitchFamily="66" charset="0"/>
              </a:rPr>
              <a:t>Give your child clean, safe things to handle, bang, </a:t>
            </a:r>
            <a:r>
              <a:rPr lang="en-US" sz="1600" dirty="0" smtClean="0">
                <a:latin typeface="Comic Sans MS" pitchFamily="66" charset="0"/>
              </a:rPr>
              <a:t>  drop</a:t>
            </a:r>
            <a:endParaRPr lang="en-GB" sz="1600" dirty="0">
              <a:latin typeface="Comic Sans MS" pitchFamily="66" charset="0"/>
            </a:endParaRPr>
          </a:p>
        </p:txBody>
      </p:sp>
      <p:sp>
        <p:nvSpPr>
          <p:cNvPr id="157713" name="Text Box 17"/>
          <p:cNvSpPr txBox="1">
            <a:spLocks noChangeArrowheads="1"/>
          </p:cNvSpPr>
          <p:nvPr/>
        </p:nvSpPr>
        <p:spPr bwMode="auto">
          <a:xfrm>
            <a:off x="5867400" y="2057400"/>
            <a:ext cx="1828800" cy="1925638"/>
          </a:xfrm>
          <a:prstGeom prst="rect">
            <a:avLst/>
          </a:prstGeom>
          <a:noFill/>
          <a:ln w="9525">
            <a:noFill/>
            <a:miter lim="800000"/>
            <a:headEnd/>
            <a:tailEnd/>
          </a:ln>
        </p:spPr>
        <p:txBody>
          <a:bodyPr>
            <a:spAutoFit/>
          </a:bodyPr>
          <a:lstStyle/>
          <a:p>
            <a:pPr>
              <a:spcBef>
                <a:spcPct val="50000"/>
              </a:spcBef>
              <a:buFontTx/>
              <a:buChar char="•"/>
            </a:pPr>
            <a:r>
              <a:rPr lang="en-US" sz="1600" dirty="0">
                <a:latin typeface="Comic Sans MS" pitchFamily="66" charset="0"/>
              </a:rPr>
              <a:t>Look into your child’s eyes and smile at him or her.</a:t>
            </a:r>
          </a:p>
          <a:p>
            <a:pPr>
              <a:spcBef>
                <a:spcPct val="50000"/>
              </a:spcBef>
              <a:buFontTx/>
              <a:buChar char="•"/>
            </a:pPr>
            <a:r>
              <a:rPr lang="en-US" sz="1600" dirty="0">
                <a:latin typeface="Comic Sans MS" pitchFamily="66" charset="0"/>
              </a:rPr>
              <a:t>Respond to your child’s sounds and interests</a:t>
            </a:r>
            <a:endParaRPr lang="en-GB" sz="1600" dirty="0">
              <a:latin typeface="Comic Sans MS" pitchFamily="66" charset="0"/>
            </a:endParaRPr>
          </a:p>
        </p:txBody>
      </p:sp>
      <p:sp>
        <p:nvSpPr>
          <p:cNvPr id="18" name="Title 1"/>
          <p:cNvSpPr txBox="1">
            <a:spLocks/>
          </p:cNvSpPr>
          <p:nvPr/>
        </p:nvSpPr>
        <p:spPr>
          <a:xfrm>
            <a:off x="234460" y="0"/>
            <a:ext cx="8229600" cy="685800"/>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800" b="1" i="0" u="none" strike="noStrike" kern="1200" cap="none" spc="0" normalizeH="0" baseline="0" noProof="0" dirty="0" smtClean="0">
                <a:ln>
                  <a:noFill/>
                </a:ln>
                <a:solidFill>
                  <a:schemeClr val="tx2"/>
                </a:solidFill>
                <a:effectLst/>
                <a:uLnTx/>
                <a:uFillTx/>
                <a:latin typeface="+mj-lt"/>
                <a:ea typeface="+mj-ea"/>
                <a:cs typeface="+mj-cs"/>
              </a:rPr>
              <a:t>Factors-Underdevelopment-effects.... (Cont.)</a:t>
            </a:r>
            <a:endParaRPr kumimoji="0" lang="en-US" sz="2800" b="0" i="0" u="none" strike="noStrike" kern="1200" cap="none" spc="0" normalizeH="0" baseline="0" noProof="0" dirty="0">
              <a:ln>
                <a:noFill/>
              </a:ln>
              <a:solidFill>
                <a:schemeClr val="tx2"/>
              </a:solidFill>
              <a:effectLst/>
              <a:uLnTx/>
              <a:uFillTx/>
              <a:latin typeface="+mj-lt"/>
              <a:ea typeface="+mj-ea"/>
              <a:cs typeface="+mj-cs"/>
            </a:endParaRPr>
          </a:p>
        </p:txBody>
      </p:sp>
      <p:pic>
        <p:nvPicPr>
          <p:cNvPr id="19" name="Picture 18" descr="Stack Syr Moth-Child 1"/>
          <p:cNvPicPr/>
          <p:nvPr/>
        </p:nvPicPr>
        <p:blipFill>
          <a:blip r:embed="rId3" cstate="print"/>
          <a:srcRect/>
          <a:stretch>
            <a:fillRect/>
          </a:stretch>
        </p:blipFill>
        <p:spPr bwMode="auto">
          <a:xfrm>
            <a:off x="609600" y="533400"/>
            <a:ext cx="1600200" cy="2286000"/>
          </a:xfrm>
          <a:prstGeom prst="rect">
            <a:avLst/>
          </a:prstGeom>
          <a:noFill/>
          <a:ln w="9525">
            <a:noFill/>
            <a:miter lim="800000"/>
            <a:headEnd/>
            <a:tailEnd/>
          </a:ln>
        </p:spPr>
      </p:pic>
      <p:sp>
        <p:nvSpPr>
          <p:cNvPr id="22" name="Footer Placeholder 21"/>
          <p:cNvSpPr>
            <a:spLocks noGrp="1"/>
          </p:cNvSpPr>
          <p:nvPr>
            <p:ph type="ftr" sz="quarter" idx="11"/>
          </p:nvPr>
        </p:nvSpPr>
        <p:spPr/>
        <p:txBody>
          <a:bodyPr/>
          <a:lstStyle/>
          <a:p>
            <a:endParaRPr lang="en-US" dirty="0"/>
          </a:p>
        </p:txBody>
      </p:sp>
      <p:sp>
        <p:nvSpPr>
          <p:cNvPr id="21" name="Slide Number Placeholder 20"/>
          <p:cNvSpPr>
            <a:spLocks noGrp="1"/>
          </p:cNvSpPr>
          <p:nvPr>
            <p:ph type="sldNum" sz="quarter" idx="12"/>
          </p:nvPr>
        </p:nvSpPr>
        <p:spPr/>
        <p:txBody>
          <a:bodyPr/>
          <a:lstStyle/>
          <a:p>
            <a:fld id="{18835383-DEDB-4878-89B3-DFEA9596FD24}" type="slidenum">
              <a:rPr lang="en-US" smtClean="0"/>
              <a:pPr/>
              <a:t>18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7712"/>
                                        </p:tgtEl>
                                        <p:attrNameLst>
                                          <p:attrName>style.visibility</p:attrName>
                                        </p:attrNameLst>
                                      </p:cBhvr>
                                      <p:to>
                                        <p:strVal val="visible"/>
                                      </p:to>
                                    </p:set>
                                    <p:anim calcmode="lin" valueType="num">
                                      <p:cBhvr additive="base">
                                        <p:cTn id="7" dur="500" fill="hold"/>
                                        <p:tgtEl>
                                          <p:spTgt spid="157712"/>
                                        </p:tgtEl>
                                        <p:attrNameLst>
                                          <p:attrName>ppt_x</p:attrName>
                                        </p:attrNameLst>
                                      </p:cBhvr>
                                      <p:tavLst>
                                        <p:tav tm="0">
                                          <p:val>
                                            <p:strVal val="0-#ppt_w/2"/>
                                          </p:val>
                                        </p:tav>
                                        <p:tav tm="100000">
                                          <p:val>
                                            <p:strVal val="#ppt_x"/>
                                          </p:val>
                                        </p:tav>
                                      </p:tavLst>
                                    </p:anim>
                                    <p:anim calcmode="lin" valueType="num">
                                      <p:cBhvr additive="base">
                                        <p:cTn id="8" dur="500" fill="hold"/>
                                        <p:tgtEl>
                                          <p:spTgt spid="1577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7713"/>
                                        </p:tgtEl>
                                        <p:attrNameLst>
                                          <p:attrName>style.visibility</p:attrName>
                                        </p:attrNameLst>
                                      </p:cBhvr>
                                      <p:to>
                                        <p:strVal val="visible"/>
                                      </p:to>
                                    </p:set>
                                    <p:anim calcmode="lin" valueType="num">
                                      <p:cBhvr additive="base">
                                        <p:cTn id="11" dur="500" fill="hold"/>
                                        <p:tgtEl>
                                          <p:spTgt spid="157713"/>
                                        </p:tgtEl>
                                        <p:attrNameLst>
                                          <p:attrName>ppt_x</p:attrName>
                                        </p:attrNameLst>
                                      </p:cBhvr>
                                      <p:tavLst>
                                        <p:tav tm="0">
                                          <p:val>
                                            <p:strVal val="1+#ppt_w/2"/>
                                          </p:val>
                                        </p:tav>
                                        <p:tav tm="100000">
                                          <p:val>
                                            <p:strVal val="#ppt_x"/>
                                          </p:val>
                                        </p:tav>
                                      </p:tavLst>
                                    </p:anim>
                                    <p:anim calcmode="lin" valueType="num">
                                      <p:cBhvr additive="base">
                                        <p:cTn id="12" dur="500" fill="hold"/>
                                        <p:tgtEl>
                                          <p:spTgt spid="1577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12" grpId="0"/>
      <p:bldP spid="1577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0"/>
            <a:ext cx="5943600" cy="427038"/>
          </a:xfrm>
        </p:spPr>
        <p:txBody>
          <a:bodyPr>
            <a:normAutofit fontScale="90000"/>
          </a:bodyPr>
          <a:lstStyle/>
          <a:p>
            <a:r>
              <a:rPr lang="en-US" sz="2400" i="1" dirty="0" smtClean="0"/>
              <a:t>Result of sensitive &amp; responsive caregiver</a:t>
            </a:r>
            <a:endParaRPr lang="en-US" sz="2400" i="1" dirty="0"/>
          </a:p>
        </p:txBody>
      </p:sp>
      <p:sp>
        <p:nvSpPr>
          <p:cNvPr id="5" name="Slide Number Placeholder 4"/>
          <p:cNvSpPr>
            <a:spLocks noGrp="1"/>
          </p:cNvSpPr>
          <p:nvPr>
            <p:ph type="sldNum" sz="quarter" idx="12"/>
          </p:nvPr>
        </p:nvSpPr>
        <p:spPr/>
        <p:txBody>
          <a:bodyPr/>
          <a:lstStyle/>
          <a:p>
            <a:fld id="{18835383-DEDB-4878-89B3-DFEA9596FD24}" type="slidenum">
              <a:rPr lang="en-US" smtClean="0"/>
              <a:pPr/>
              <a:t>19</a:t>
            </a:fld>
            <a:endParaRPr lang="en-US"/>
          </a:p>
        </p:txBody>
      </p:sp>
      <p:graphicFrame>
        <p:nvGraphicFramePr>
          <p:cNvPr id="6" name="Content Placeholder 5"/>
          <p:cNvGraphicFramePr>
            <a:graphicFrameLocks noGrp="1"/>
          </p:cNvGraphicFramePr>
          <p:nvPr>
            <p:ph sz="quarter" idx="1"/>
          </p:nvPr>
        </p:nvGraphicFramePr>
        <p:xfrm>
          <a:off x="1600200" y="1935480"/>
          <a:ext cx="7086600" cy="3855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txBox="1">
            <a:spLocks/>
          </p:cNvSpPr>
          <p:nvPr/>
        </p:nvSpPr>
        <p:spPr>
          <a:xfrm>
            <a:off x="234460" y="0"/>
            <a:ext cx="8229600" cy="685800"/>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800" b="1" i="0" u="none" strike="noStrike" kern="1200" cap="none" spc="0" normalizeH="0" baseline="0" noProof="0" dirty="0" smtClean="0">
                <a:ln>
                  <a:noFill/>
                </a:ln>
                <a:solidFill>
                  <a:schemeClr val="tx2"/>
                </a:solidFill>
                <a:effectLst/>
                <a:uLnTx/>
                <a:uFillTx/>
                <a:latin typeface="+mj-lt"/>
                <a:ea typeface="+mj-ea"/>
                <a:cs typeface="+mj-cs"/>
              </a:rPr>
              <a:t>Factors-Underdevelopment-effects.... (Cont.)</a:t>
            </a:r>
            <a:endParaRPr kumimoji="0" lang="en-US" sz="2800" b="0" i="0" u="none" strike="noStrike" kern="1200" cap="none" spc="0" normalizeH="0" baseline="0" noProof="0" dirty="0">
              <a:ln>
                <a:noFill/>
              </a:ln>
              <a:solidFill>
                <a:schemeClr val="tx2"/>
              </a:solidFill>
              <a:effectLst/>
              <a:uLnTx/>
              <a:uFillTx/>
              <a:latin typeface="+mj-lt"/>
              <a:ea typeface="+mj-ea"/>
              <a:cs typeface="+mj-cs"/>
            </a:endParaRPr>
          </a:p>
        </p:txBody>
      </p:sp>
      <p:pic>
        <p:nvPicPr>
          <p:cNvPr id="8" name="Picture 7" descr="Module-p"/>
          <p:cNvPicPr/>
          <p:nvPr/>
        </p:nvPicPr>
        <p:blipFill>
          <a:blip r:embed="rId8" cstate="print"/>
          <a:srcRect/>
          <a:stretch>
            <a:fillRect/>
          </a:stretch>
        </p:blipFill>
        <p:spPr bwMode="auto">
          <a:xfrm>
            <a:off x="0" y="4267200"/>
            <a:ext cx="2587625" cy="1827212"/>
          </a:xfrm>
          <a:prstGeom prst="rect">
            <a:avLst/>
          </a:prstGeom>
          <a:solidFill>
            <a:srgbClr val="FF9999"/>
          </a:solidFill>
          <a:ln w="9525">
            <a:noFill/>
            <a:miter lim="800000"/>
            <a:headEnd/>
            <a:tailEnd/>
          </a:ln>
        </p:spPr>
      </p:pic>
      <p:pic>
        <p:nvPicPr>
          <p:cNvPr id="9" name="Picture 8"/>
          <p:cNvPicPr/>
          <p:nvPr/>
        </p:nvPicPr>
        <p:blipFill>
          <a:blip r:embed="rId9" cstate="print"/>
          <a:srcRect/>
          <a:stretch>
            <a:fillRect/>
          </a:stretch>
        </p:blipFill>
        <p:spPr bwMode="auto">
          <a:xfrm>
            <a:off x="304800" y="1981200"/>
            <a:ext cx="2133600" cy="2209800"/>
          </a:xfrm>
          <a:prstGeom prst="rect">
            <a:avLst/>
          </a:prstGeom>
          <a:noFill/>
          <a:ln w="9525">
            <a:noFill/>
            <a:miter lim="800000"/>
            <a:headEnd/>
            <a:tailEnd/>
          </a:ln>
        </p:spPr>
      </p:pic>
      <p:pic>
        <p:nvPicPr>
          <p:cNvPr id="11" name="Picture 10" descr="CHW cht bk Tape 10 B Pic 3"/>
          <p:cNvPicPr/>
          <p:nvPr/>
        </p:nvPicPr>
        <p:blipFill>
          <a:blip r:embed="rId10" cstate="print"/>
          <a:srcRect/>
          <a:stretch>
            <a:fillRect/>
          </a:stretch>
        </p:blipFill>
        <p:spPr bwMode="auto">
          <a:xfrm>
            <a:off x="6705600" y="5181600"/>
            <a:ext cx="2438400" cy="1676400"/>
          </a:xfrm>
          <a:prstGeom prst="rect">
            <a:avLst/>
          </a:prstGeom>
          <a:noFill/>
          <a:ln w="9525" algn="in">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685800"/>
          </a:xfrm>
        </p:spPr>
        <p:txBody>
          <a:bodyPr>
            <a:normAutofit fontScale="90000"/>
          </a:bodyPr>
          <a:lstStyle/>
          <a:p>
            <a:r>
              <a:rPr lang="en-US" dirty="0" smtClean="0"/>
              <a:t>Framework</a:t>
            </a:r>
            <a:endParaRPr lang="en-US" dirty="0"/>
          </a:p>
        </p:txBody>
      </p:sp>
      <p:sp>
        <p:nvSpPr>
          <p:cNvPr id="5" name="Footer Placeholder 4"/>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8835383-DEDB-4878-89B3-DFEA9596FD24}" type="slidenum">
              <a:rPr lang="en-US" smtClean="0"/>
              <a:pPr/>
              <a:t>2</a:t>
            </a:fld>
            <a:endParaRPr lang="en-US"/>
          </a:p>
        </p:txBody>
      </p:sp>
      <p:sp>
        <p:nvSpPr>
          <p:cNvPr id="3" name="Content Placeholder 2"/>
          <p:cNvSpPr>
            <a:spLocks noGrp="1"/>
          </p:cNvSpPr>
          <p:nvPr>
            <p:ph sz="quarter" idx="1"/>
          </p:nvPr>
        </p:nvSpPr>
        <p:spPr>
          <a:xfrm>
            <a:off x="457200" y="609600"/>
            <a:ext cx="8229600" cy="5867400"/>
          </a:xfrm>
        </p:spPr>
        <p:txBody>
          <a:bodyPr>
            <a:noAutofit/>
          </a:bodyPr>
          <a:lstStyle/>
          <a:p>
            <a:pPr lvl="0"/>
            <a:r>
              <a:rPr lang="en-US" sz="2400" dirty="0" smtClean="0"/>
              <a:t>Introduction</a:t>
            </a:r>
          </a:p>
          <a:p>
            <a:pPr lvl="0"/>
            <a:r>
              <a:rPr lang="en-US" sz="2400" dirty="0" smtClean="0"/>
              <a:t>What is ECD? </a:t>
            </a:r>
          </a:p>
          <a:p>
            <a:pPr lvl="0"/>
            <a:r>
              <a:rPr lang="en-GB" sz="2400" dirty="0" smtClean="0"/>
              <a:t>Why focus on early child development?</a:t>
            </a:r>
            <a:endParaRPr lang="en-US" sz="2400" dirty="0" smtClean="0"/>
          </a:p>
          <a:p>
            <a:pPr lvl="0"/>
            <a:r>
              <a:rPr lang="en-US" sz="2400" dirty="0" smtClean="0"/>
              <a:t>Factors affecting growth and development of child</a:t>
            </a:r>
          </a:p>
          <a:p>
            <a:pPr lvl="0"/>
            <a:r>
              <a:rPr lang="en-US" sz="2400" dirty="0" smtClean="0"/>
              <a:t>Characteristics of successful ECD interventions</a:t>
            </a:r>
          </a:p>
          <a:p>
            <a:pPr lvl="1"/>
            <a:r>
              <a:rPr lang="en-US" sz="2400" dirty="0" smtClean="0"/>
              <a:t>ICDS </a:t>
            </a:r>
          </a:p>
          <a:p>
            <a:pPr lvl="1"/>
            <a:r>
              <a:rPr lang="en-US" sz="2400" dirty="0" smtClean="0"/>
              <a:t>Impact of ICDS </a:t>
            </a:r>
          </a:p>
          <a:p>
            <a:pPr lvl="1"/>
            <a:r>
              <a:rPr lang="en-US" sz="2400" dirty="0" smtClean="0"/>
              <a:t>Restructuring of ICDS</a:t>
            </a:r>
          </a:p>
          <a:p>
            <a:pPr lvl="0"/>
            <a:r>
              <a:rPr lang="en-US" sz="2400" dirty="0" smtClean="0"/>
              <a:t>Challenges in implementing ECD</a:t>
            </a:r>
          </a:p>
          <a:p>
            <a:pPr lvl="0"/>
            <a:r>
              <a:rPr lang="en-US" sz="2400" dirty="0" smtClean="0"/>
              <a:t>Challenges faced in the present interventions </a:t>
            </a:r>
          </a:p>
          <a:p>
            <a:r>
              <a:rPr lang="en-US" sz="2400" dirty="0" smtClean="0"/>
              <a:t>References</a:t>
            </a:r>
            <a:endParaRPr lang="en-US"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Characteristics of successful early child</a:t>
            </a:r>
            <a:br>
              <a:rPr lang="en-US" sz="3200" b="1" dirty="0" smtClean="0"/>
            </a:br>
            <a:r>
              <a:rPr lang="en-US" sz="3200" b="1" dirty="0" smtClean="0"/>
              <a:t>development interventions</a:t>
            </a:r>
            <a:endParaRPr lang="en-US" sz="3200" b="1" dirty="0"/>
          </a:p>
        </p:txBody>
      </p:sp>
      <p:sp>
        <p:nvSpPr>
          <p:cNvPr id="3" name="Content Placeholder 2"/>
          <p:cNvSpPr>
            <a:spLocks noGrp="1"/>
          </p:cNvSpPr>
          <p:nvPr>
            <p:ph sz="quarter" idx="1"/>
          </p:nvPr>
        </p:nvSpPr>
        <p:spPr>
          <a:xfrm>
            <a:off x="3657600" y="1447800"/>
            <a:ext cx="5029200" cy="4572000"/>
          </a:xfrm>
        </p:spPr>
        <p:txBody>
          <a:bodyPr>
            <a:normAutofit fontScale="92500"/>
          </a:bodyPr>
          <a:lstStyle/>
          <a:p>
            <a:r>
              <a:rPr lang="en-US" dirty="0" smtClean="0"/>
              <a:t>Integration of health, nutrition, education, social, and economic development, and collaboration between governmental agencies and civil society.</a:t>
            </a:r>
          </a:p>
          <a:p>
            <a:r>
              <a:rPr lang="en-US" dirty="0" smtClean="0"/>
              <a:t> A focus on disadvantaged children.</a:t>
            </a:r>
          </a:p>
          <a:p>
            <a:r>
              <a:rPr lang="en-US" dirty="0" smtClean="0"/>
              <a:t>Sufficient intensity and duration and include direct contact with children beginning early in life.</a:t>
            </a:r>
          </a:p>
          <a:p>
            <a:r>
              <a:rPr lang="en-US" dirty="0" smtClean="0"/>
              <a:t> Parents and families as partners with teachers or caregivers in supporting children’s development.</a:t>
            </a:r>
          </a:p>
          <a:p>
            <a:pPr>
              <a:buNone/>
            </a:pPr>
            <a:endParaRPr lang="en-US" dirty="0"/>
          </a:p>
        </p:txBody>
      </p:sp>
      <p:pic>
        <p:nvPicPr>
          <p:cNvPr id="4" name="Picture 2" descr="http://thumb1.shutterstock.com/display_pic_with_logo/1454495/176186954/stock-photo-angry-mother-scolding-a-disobedient-child-176186954.jpg"/>
          <p:cNvPicPr>
            <a:picLocks noChangeAspect="1" noChangeArrowheads="1"/>
          </p:cNvPicPr>
          <p:nvPr/>
        </p:nvPicPr>
        <p:blipFill>
          <a:blip r:embed="rId2" cstate="print"/>
          <a:srcRect/>
          <a:stretch>
            <a:fillRect/>
          </a:stretch>
        </p:blipFill>
        <p:spPr bwMode="auto">
          <a:xfrm>
            <a:off x="304800" y="1752601"/>
            <a:ext cx="3276600" cy="3809999"/>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1143000"/>
          </a:xfrm>
        </p:spPr>
        <p:txBody>
          <a:bodyPr>
            <a:noAutofit/>
          </a:bodyPr>
          <a:lstStyle/>
          <a:p>
            <a:r>
              <a:rPr lang="en-US" sz="3200" b="1" dirty="0" smtClean="0">
                <a:latin typeface="+mn-lt"/>
              </a:rPr>
              <a:t>Characteristics of successful early</a:t>
            </a:r>
            <a:br>
              <a:rPr lang="en-US" sz="3200" b="1" dirty="0" smtClean="0">
                <a:latin typeface="+mn-lt"/>
              </a:rPr>
            </a:br>
            <a:r>
              <a:rPr lang="en-US" sz="3200" b="1" dirty="0" smtClean="0">
                <a:latin typeface="+mn-lt"/>
              </a:rPr>
              <a:t>child development interventions(Cont.)</a:t>
            </a:r>
            <a:endParaRPr lang="en-US" sz="3200" dirty="0">
              <a:latin typeface="+mn-lt"/>
            </a:endParaRP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8835383-DEDB-4878-89B3-DFEA9596FD24}" type="slidenum">
              <a:rPr lang="en-US" smtClean="0"/>
              <a:pPr/>
              <a:t>21</a:t>
            </a:fld>
            <a:endParaRPr lang="en-US"/>
          </a:p>
        </p:txBody>
      </p:sp>
      <p:sp>
        <p:nvSpPr>
          <p:cNvPr id="3" name="Content Placeholder 2"/>
          <p:cNvSpPr>
            <a:spLocks noGrp="1"/>
          </p:cNvSpPr>
          <p:nvPr>
            <p:ph sz="quarter" idx="1"/>
          </p:nvPr>
        </p:nvSpPr>
        <p:spPr/>
        <p:txBody>
          <a:bodyPr>
            <a:normAutofit/>
          </a:bodyPr>
          <a:lstStyle/>
          <a:p>
            <a:r>
              <a:rPr lang="en-US" dirty="0" smtClean="0"/>
              <a:t>Provide opportunities for children to initiate and instigate their own learning and exploration of their surroundings with age-appropriate activities.</a:t>
            </a:r>
          </a:p>
          <a:p>
            <a:r>
              <a:rPr lang="en-US" dirty="0" smtClean="0"/>
              <a:t>Blend traditional child-rearing practices and cultural beliefs with evidence-based approaches.</a:t>
            </a:r>
          </a:p>
          <a:p>
            <a:r>
              <a:rPr lang="en-US" dirty="0" smtClean="0"/>
              <a:t>Provide early child development staff with systematic in service training, supportive and continuous supervision, observational methods to monitor children’s development, practice, and good theoretical and learning material support</a:t>
            </a: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609600" y="274638"/>
            <a:ext cx="8077200" cy="1143000"/>
          </a:xfrm>
        </p:spPr>
        <p:txBody>
          <a:bodyPr>
            <a:normAutofit/>
          </a:bodyPr>
          <a:lstStyle/>
          <a:p>
            <a:pPr algn="l" eaLnBrk="1" hangingPunct="1"/>
            <a:r>
              <a:rPr lang="en-US" sz="3600" b="1" dirty="0">
                <a:solidFill>
                  <a:srgbClr val="663300"/>
                </a:solidFill>
                <a:latin typeface="+mn-lt"/>
              </a:rPr>
              <a:t>The Jamaica Experimental Study</a:t>
            </a:r>
            <a:r>
              <a:rPr lang="en-US" sz="4800" b="1" dirty="0">
                <a:solidFill>
                  <a:srgbClr val="663300"/>
                </a:solidFill>
                <a:latin typeface="+mn-lt"/>
              </a:rPr>
              <a:t/>
            </a:r>
            <a:br>
              <a:rPr lang="en-US" sz="4800" b="1" dirty="0">
                <a:solidFill>
                  <a:srgbClr val="663300"/>
                </a:solidFill>
                <a:latin typeface="+mn-lt"/>
              </a:rPr>
            </a:br>
            <a:r>
              <a:rPr lang="en-US" sz="2400" b="1" dirty="0">
                <a:solidFill>
                  <a:srgbClr val="663300"/>
                </a:solidFill>
                <a:latin typeface="+mn-lt"/>
              </a:rPr>
              <a:t>Graham-McGregor et al. , 1991</a:t>
            </a:r>
            <a:endParaRPr lang="en-GB" sz="2400" b="1" dirty="0">
              <a:solidFill>
                <a:srgbClr val="663300"/>
              </a:solidFill>
              <a:latin typeface="+mn-lt"/>
            </a:endParaRPr>
          </a:p>
        </p:txBody>
      </p:sp>
      <p:sp>
        <p:nvSpPr>
          <p:cNvPr id="33794" name="Rectangle 3"/>
          <p:cNvSpPr>
            <a:spLocks noGrp="1" noChangeArrowheads="1"/>
          </p:cNvSpPr>
          <p:nvPr>
            <p:ph sz="quarter" idx="1"/>
          </p:nvPr>
        </p:nvSpPr>
        <p:spPr>
          <a:xfrm>
            <a:off x="609600" y="1676400"/>
            <a:ext cx="7772400" cy="4114800"/>
          </a:xfrm>
          <a:ln>
            <a:solidFill>
              <a:srgbClr val="000099"/>
            </a:solidFill>
            <a:miter lim="800000"/>
            <a:headEnd/>
            <a:tailEnd/>
          </a:ln>
        </p:spPr>
        <p:txBody>
          <a:bodyPr>
            <a:normAutofit lnSpcReduction="10000"/>
          </a:bodyPr>
          <a:lstStyle/>
          <a:p>
            <a:pPr eaLnBrk="1" hangingPunct="1">
              <a:lnSpc>
                <a:spcPct val="90000"/>
              </a:lnSpc>
              <a:spcBef>
                <a:spcPct val="50000"/>
              </a:spcBef>
            </a:pPr>
            <a:r>
              <a:rPr lang="nl-NL" sz="2400"/>
              <a:t>Effects of </a:t>
            </a:r>
            <a:r>
              <a:rPr lang="nl-NL" sz="2400" b="1">
                <a:solidFill>
                  <a:srgbClr val="CC0000"/>
                </a:solidFill>
              </a:rPr>
              <a:t>nutritional supplementation and psychological stimulation</a:t>
            </a:r>
            <a:r>
              <a:rPr lang="nl-NL" sz="2400" b="1">
                <a:solidFill>
                  <a:srgbClr val="C00000"/>
                </a:solidFill>
              </a:rPr>
              <a:t> </a:t>
            </a:r>
            <a:r>
              <a:rPr lang="nl-NL" sz="2400"/>
              <a:t>on stunted children aged 9-24 months </a:t>
            </a:r>
          </a:p>
          <a:p>
            <a:pPr eaLnBrk="1" hangingPunct="1">
              <a:lnSpc>
                <a:spcPct val="90000"/>
              </a:lnSpc>
              <a:spcBef>
                <a:spcPct val="50000"/>
              </a:spcBef>
            </a:pPr>
            <a:r>
              <a:rPr lang="nl-NL" sz="2400"/>
              <a:t>129 children from poor neighbourhoods were randomly assigned to four groups: </a:t>
            </a:r>
          </a:p>
          <a:p>
            <a:pPr lvl="1" eaLnBrk="1" hangingPunct="1">
              <a:lnSpc>
                <a:spcPct val="90000"/>
              </a:lnSpc>
              <a:spcBef>
                <a:spcPct val="50000"/>
              </a:spcBef>
            </a:pPr>
            <a:r>
              <a:rPr lang="nl-NL" sz="2400">
                <a:solidFill>
                  <a:srgbClr val="000099"/>
                </a:solidFill>
              </a:rPr>
              <a:t>Control</a:t>
            </a:r>
          </a:p>
          <a:p>
            <a:pPr lvl="1" eaLnBrk="1" hangingPunct="1">
              <a:lnSpc>
                <a:spcPct val="90000"/>
              </a:lnSpc>
              <a:spcBef>
                <a:spcPct val="50000"/>
              </a:spcBef>
            </a:pPr>
            <a:r>
              <a:rPr lang="nl-NL" sz="2400">
                <a:solidFill>
                  <a:srgbClr val="000099"/>
                </a:solidFill>
              </a:rPr>
              <a:t>Supplemented only </a:t>
            </a:r>
          </a:p>
          <a:p>
            <a:pPr lvl="1" eaLnBrk="1" hangingPunct="1">
              <a:lnSpc>
                <a:spcPct val="90000"/>
              </a:lnSpc>
              <a:spcBef>
                <a:spcPct val="50000"/>
              </a:spcBef>
            </a:pPr>
            <a:r>
              <a:rPr lang="nl-NL" sz="2400">
                <a:solidFill>
                  <a:srgbClr val="000099"/>
                </a:solidFill>
              </a:rPr>
              <a:t>Stimulated only</a:t>
            </a:r>
          </a:p>
          <a:p>
            <a:pPr lvl="1" eaLnBrk="1" hangingPunct="1">
              <a:lnSpc>
                <a:spcPct val="90000"/>
              </a:lnSpc>
              <a:spcBef>
                <a:spcPct val="50000"/>
              </a:spcBef>
            </a:pPr>
            <a:r>
              <a:rPr lang="nl-NL" sz="2400">
                <a:solidFill>
                  <a:srgbClr val="000099"/>
                </a:solidFill>
              </a:rPr>
              <a:t>Supplemented plus stimulated</a:t>
            </a:r>
          </a:p>
          <a:p>
            <a:pPr eaLnBrk="1" hangingPunct="1">
              <a:lnSpc>
                <a:spcPct val="90000"/>
              </a:lnSpc>
              <a:spcBef>
                <a:spcPct val="50000"/>
              </a:spcBef>
            </a:pPr>
            <a:r>
              <a:rPr lang="nl-NL" sz="2400"/>
              <a:t>Matched comparison group of non-stunted children</a:t>
            </a:r>
            <a:endParaRPr lang="en-GB" sz="2400"/>
          </a:p>
        </p:txBody>
      </p:sp>
    </p:spTree>
    <p:extLst>
      <p:ext uri="{BB962C8B-B14F-4D97-AF65-F5344CB8AC3E}">
        <p14:creationId xmlns="" xmlns:p14="http://schemas.microsoft.com/office/powerpoint/2010/main" val="9086785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xfrm>
            <a:off x="0" y="152400"/>
            <a:ext cx="8372475" cy="1143000"/>
          </a:xfrm>
        </p:spPr>
        <p:txBody>
          <a:bodyPr>
            <a:normAutofit fontScale="90000"/>
          </a:bodyPr>
          <a:lstStyle/>
          <a:p>
            <a:pPr algn="l" eaLnBrk="1" hangingPunct="1"/>
            <a:r>
              <a:rPr lang="nl-NL" sz="2800" dirty="0" err="1">
                <a:latin typeface="Calibri" charset="0"/>
              </a:rPr>
              <a:t>Effects</a:t>
            </a:r>
            <a:r>
              <a:rPr lang="nl-NL" sz="2800" dirty="0">
                <a:latin typeface="Calibri" charset="0"/>
              </a:rPr>
              <a:t> of </a:t>
            </a:r>
            <a:r>
              <a:rPr lang="nl-NL" sz="2800" b="1" dirty="0" err="1">
                <a:latin typeface="Calibri" charset="0"/>
              </a:rPr>
              <a:t>supplementation</a:t>
            </a:r>
            <a:r>
              <a:rPr lang="nl-NL" sz="2800" b="1" dirty="0">
                <a:latin typeface="Calibri" charset="0"/>
              </a:rPr>
              <a:t> </a:t>
            </a:r>
            <a:r>
              <a:rPr lang="nl-NL" sz="2800" b="1" dirty="0" err="1">
                <a:latin typeface="Calibri" charset="0"/>
              </a:rPr>
              <a:t>and</a:t>
            </a:r>
            <a:r>
              <a:rPr lang="nl-NL" sz="2800" b="1" dirty="0">
                <a:latin typeface="Calibri" charset="0"/>
              </a:rPr>
              <a:t> </a:t>
            </a:r>
            <a:r>
              <a:rPr lang="nl-NL" sz="2800" b="1" dirty="0" err="1">
                <a:latin typeface="Calibri" charset="0"/>
              </a:rPr>
              <a:t>stimulation</a:t>
            </a:r>
            <a:r>
              <a:rPr lang="nl-NL" sz="2800" b="1" dirty="0">
                <a:latin typeface="Calibri" charset="0"/>
              </a:rPr>
              <a:t> </a:t>
            </a:r>
            <a:r>
              <a:rPr lang="nl-NL" sz="2800" dirty="0">
                <a:latin typeface="Calibri" charset="0"/>
              </a:rPr>
              <a:t>on the </a:t>
            </a:r>
            <a:r>
              <a:rPr lang="nl-NL" sz="2800" dirty="0" err="1">
                <a:latin typeface="Calibri" charset="0"/>
              </a:rPr>
              <a:t>mean</a:t>
            </a:r>
            <a:r>
              <a:rPr lang="nl-NL" sz="2800" dirty="0">
                <a:latin typeface="Calibri" charset="0"/>
              </a:rPr>
              <a:t> </a:t>
            </a:r>
            <a:r>
              <a:rPr lang="nl-NL" sz="2800" b="1" dirty="0" err="1">
                <a:latin typeface="Calibri" charset="0"/>
              </a:rPr>
              <a:t>development</a:t>
            </a:r>
            <a:r>
              <a:rPr lang="nl-NL" sz="2800" b="1" dirty="0">
                <a:latin typeface="Calibri" charset="0"/>
              </a:rPr>
              <a:t> </a:t>
            </a:r>
            <a:r>
              <a:rPr lang="nl-NL" sz="2800" b="1" dirty="0" err="1">
                <a:latin typeface="Calibri" charset="0"/>
              </a:rPr>
              <a:t>quotient</a:t>
            </a:r>
            <a:r>
              <a:rPr lang="nl-NL" sz="2800" dirty="0">
                <a:latin typeface="Calibri" charset="0"/>
              </a:rPr>
              <a:t> of </a:t>
            </a:r>
            <a:r>
              <a:rPr lang="nl-NL" sz="2800" dirty="0" err="1">
                <a:latin typeface="Calibri" charset="0"/>
              </a:rPr>
              <a:t>stunted</a:t>
            </a:r>
            <a:r>
              <a:rPr lang="nl-NL" sz="2800" dirty="0">
                <a:latin typeface="Calibri" charset="0"/>
              </a:rPr>
              <a:t> </a:t>
            </a:r>
            <a:r>
              <a:rPr lang="nl-NL" sz="2800" dirty="0" err="1">
                <a:latin typeface="Calibri" charset="0"/>
              </a:rPr>
              <a:t>groups</a:t>
            </a:r>
            <a:r>
              <a:rPr lang="nl-NL" sz="2800" dirty="0">
                <a:latin typeface="Calibri" charset="0"/>
              </a:rPr>
              <a:t> </a:t>
            </a:r>
            <a:r>
              <a:rPr lang="nl-NL" sz="2800" dirty="0" err="1">
                <a:latin typeface="Calibri" charset="0"/>
              </a:rPr>
              <a:t>compared</a:t>
            </a:r>
            <a:r>
              <a:rPr lang="nl-NL" sz="2800" dirty="0">
                <a:latin typeface="Calibri" charset="0"/>
              </a:rPr>
              <a:t> </a:t>
            </a:r>
            <a:r>
              <a:rPr lang="nl-NL" sz="2800" dirty="0" err="1">
                <a:latin typeface="Calibri" charset="0"/>
              </a:rPr>
              <a:t>with</a:t>
            </a:r>
            <a:r>
              <a:rPr lang="nl-NL" sz="2800" dirty="0">
                <a:latin typeface="Calibri" charset="0"/>
              </a:rPr>
              <a:t> non-</a:t>
            </a:r>
            <a:r>
              <a:rPr lang="nl-NL" sz="2800" dirty="0" err="1">
                <a:latin typeface="Calibri" charset="0"/>
              </a:rPr>
              <a:t>stunted</a:t>
            </a:r>
            <a:r>
              <a:rPr lang="nl-NL" sz="2800" dirty="0">
                <a:latin typeface="Calibri" charset="0"/>
              </a:rPr>
              <a:t> </a:t>
            </a:r>
            <a:r>
              <a:rPr lang="nl-NL" sz="2800" dirty="0" err="1">
                <a:latin typeface="Calibri" charset="0"/>
              </a:rPr>
              <a:t>groups</a:t>
            </a:r>
            <a:endParaRPr lang="nl-NL" sz="2800" dirty="0">
              <a:latin typeface="Calibri" charset="0"/>
            </a:endParaRPr>
          </a:p>
        </p:txBody>
      </p:sp>
      <p:graphicFrame>
        <p:nvGraphicFramePr>
          <p:cNvPr id="35842" name="Object 3"/>
          <p:cNvGraphicFramePr>
            <a:graphicFrameLocks noGrp="1" noChangeAspect="1"/>
          </p:cNvGraphicFramePr>
          <p:nvPr>
            <p:ph type="chart" idx="1"/>
            <p:extLst>
              <p:ext uri="{D42A27DB-BD31-4B8C-83A1-F6EECF244321}">
                <p14:modId xmlns="" xmlns:p14="http://schemas.microsoft.com/office/powerpoint/2010/main" val="223353203"/>
              </p:ext>
            </p:extLst>
          </p:nvPr>
        </p:nvGraphicFramePr>
        <p:xfrm>
          <a:off x="612775" y="1449388"/>
          <a:ext cx="7851775" cy="4191000"/>
        </p:xfrm>
        <a:graphic>
          <a:graphicData uri="http://schemas.openxmlformats.org/presentationml/2006/ole">
            <p:oleObj spid="_x0000_s126978" name="Chart" r:id="rId4" imgW="8858380" imgH="4724378" progId="MSGraph.Chart.8">
              <p:embed followColorScheme="full"/>
            </p:oleObj>
          </a:graphicData>
        </a:graphic>
      </p:graphicFrame>
      <p:sp>
        <p:nvSpPr>
          <p:cNvPr id="35843" name="Text Box 4"/>
          <p:cNvSpPr txBox="1">
            <a:spLocks noChangeArrowheads="1"/>
          </p:cNvSpPr>
          <p:nvPr/>
        </p:nvSpPr>
        <p:spPr bwMode="auto">
          <a:xfrm>
            <a:off x="458788" y="5410200"/>
            <a:ext cx="8382000"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a:spcBef>
                <a:spcPct val="50000"/>
              </a:spcBef>
            </a:pPr>
            <a:r>
              <a:rPr lang="nl-NL" sz="1400" dirty="0">
                <a:latin typeface="Calibri" charset="0"/>
              </a:rPr>
              <a:t>Source: Grantham-McGregor SM et al. Nutritional supplementation, psychosocial stimulation, and mental development of stunted children: the Jamaican Study. </a:t>
            </a:r>
            <a:r>
              <a:rPr lang="nl-NL" sz="1400" i="1" dirty="0">
                <a:latin typeface="Calibri" charset="0"/>
              </a:rPr>
              <a:t>Lancet, </a:t>
            </a:r>
            <a:r>
              <a:rPr lang="nl-NL" sz="1400" dirty="0">
                <a:latin typeface="Calibri" charset="0"/>
              </a:rPr>
              <a:t>1991, 338:1-5. </a:t>
            </a:r>
          </a:p>
        </p:txBody>
      </p:sp>
    </p:spTree>
    <p:extLst>
      <p:ext uri="{BB962C8B-B14F-4D97-AF65-F5344CB8AC3E}">
        <p14:creationId xmlns="" xmlns:p14="http://schemas.microsoft.com/office/powerpoint/2010/main" val="483710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idx="4294967295"/>
          </p:nvPr>
        </p:nvSpPr>
        <p:spPr>
          <a:xfrm>
            <a:off x="0" y="152400"/>
            <a:ext cx="7924800" cy="1295400"/>
          </a:xfrm>
        </p:spPr>
        <p:txBody>
          <a:bodyPr>
            <a:normAutofit fontScale="90000"/>
          </a:bodyPr>
          <a:lstStyle/>
          <a:p>
            <a:pPr algn="l" eaLnBrk="1" hangingPunct="1"/>
            <a:r>
              <a:rPr lang="en-US" sz="2800" b="1" dirty="0">
                <a:latin typeface="Calibri" charset="0"/>
              </a:rPr>
              <a:t>Jamaica: the effects of the stimulation </a:t>
            </a:r>
            <a:br>
              <a:rPr lang="en-US" sz="2800" b="1" dirty="0">
                <a:latin typeface="Calibri" charset="0"/>
              </a:rPr>
            </a:br>
            <a:r>
              <a:rPr lang="en-US" sz="2800" b="1" dirty="0">
                <a:latin typeface="Calibri" charset="0"/>
              </a:rPr>
              <a:t>intervention lasted - but not the food supplementation</a:t>
            </a:r>
          </a:p>
        </p:txBody>
      </p:sp>
      <p:sp>
        <p:nvSpPr>
          <p:cNvPr id="14" name="Date Placeholder 3"/>
          <p:cNvSpPr txBox="1">
            <a:spLocks noGrp="1"/>
          </p:cNvSpPr>
          <p:nvPr/>
        </p:nvSpPr>
        <p:spPr>
          <a:xfrm>
            <a:off x="838200" y="6096000"/>
            <a:ext cx="1905000" cy="609600"/>
          </a:xfrm>
          <a:prstGeom prst="rect">
            <a:avLst/>
          </a:prstGeom>
          <a:noFill/>
        </p:spPr>
        <p:txBody>
          <a:bodyPr anchor="ctr"/>
          <a:lstStyle/>
          <a:p>
            <a:pPr fontAlgn="auto">
              <a:spcBef>
                <a:spcPts val="0"/>
              </a:spcBef>
              <a:spcAft>
                <a:spcPts val="0"/>
              </a:spcAft>
              <a:defRPr/>
            </a:pPr>
            <a:r>
              <a:rPr lang="en-US" sz="1200">
                <a:solidFill>
                  <a:schemeClr val="tx1">
                    <a:tint val="75000"/>
                  </a:schemeClr>
                </a:solidFill>
                <a:latin typeface="+mn-lt"/>
                <a:ea typeface="+mn-ea"/>
                <a:cs typeface="Arial" pitchFamily="34" charset="0"/>
              </a:rPr>
              <a:t>UNICEF</a:t>
            </a:r>
          </a:p>
          <a:p>
            <a:pPr fontAlgn="auto">
              <a:spcBef>
                <a:spcPts val="0"/>
              </a:spcBef>
              <a:spcAft>
                <a:spcPts val="0"/>
              </a:spcAft>
              <a:defRPr/>
            </a:pPr>
            <a:endParaRPr lang="en-US" sz="1200">
              <a:solidFill>
                <a:schemeClr val="tx1">
                  <a:tint val="75000"/>
                </a:schemeClr>
              </a:solidFill>
              <a:latin typeface="+mn-lt"/>
              <a:ea typeface="+mn-ea"/>
              <a:cs typeface="Arial" pitchFamily="34" charset="0"/>
            </a:endParaRPr>
          </a:p>
          <a:p>
            <a:pPr fontAlgn="auto">
              <a:spcBef>
                <a:spcPts val="0"/>
              </a:spcBef>
              <a:spcAft>
                <a:spcPts val="0"/>
              </a:spcAft>
              <a:defRPr/>
            </a:pPr>
            <a:endParaRPr lang="en-US" sz="1200">
              <a:solidFill>
                <a:schemeClr val="tx1">
                  <a:tint val="75000"/>
                </a:schemeClr>
              </a:solidFill>
              <a:latin typeface="+mn-lt"/>
              <a:ea typeface="+mn-ea"/>
              <a:cs typeface="Arial" pitchFamily="34" charset="0"/>
            </a:endParaRPr>
          </a:p>
        </p:txBody>
      </p:sp>
      <p:sp>
        <p:nvSpPr>
          <p:cNvPr id="37891" name="Text Box 5"/>
          <p:cNvSpPr txBox="1">
            <a:spLocks noChangeArrowheads="1"/>
          </p:cNvSpPr>
          <p:nvPr/>
        </p:nvSpPr>
        <p:spPr bwMode="auto">
          <a:xfrm>
            <a:off x="7842250" y="4583113"/>
            <a:ext cx="1651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spAutoFit/>
          </a:bodyPr>
          <a:lstStyle>
            <a:lvl1pPr defTabSz="762000" eaLnBrk="0" hangingPunct="0">
              <a:defRPr sz="2400">
                <a:solidFill>
                  <a:schemeClr val="tx1"/>
                </a:solidFill>
                <a:latin typeface="Corbel" charset="0"/>
                <a:ea typeface="ＭＳ Ｐゴシック" charset="0"/>
                <a:cs typeface="ＭＳ Ｐゴシック" charset="0"/>
              </a:defRPr>
            </a:lvl1pPr>
            <a:lvl2pPr marL="742950" indent="-285750" defTabSz="762000" eaLnBrk="0" hangingPunct="0">
              <a:defRPr sz="2400">
                <a:solidFill>
                  <a:schemeClr val="tx1"/>
                </a:solidFill>
                <a:latin typeface="Corbel" charset="0"/>
                <a:ea typeface="ＭＳ Ｐゴシック" charset="0"/>
              </a:defRPr>
            </a:lvl2pPr>
            <a:lvl3pPr marL="1143000" indent="-228600" defTabSz="762000" eaLnBrk="0" hangingPunct="0">
              <a:defRPr sz="2400">
                <a:solidFill>
                  <a:schemeClr val="tx1"/>
                </a:solidFill>
                <a:latin typeface="Corbel" charset="0"/>
                <a:ea typeface="ＭＳ Ｐゴシック" charset="0"/>
              </a:defRPr>
            </a:lvl3pPr>
            <a:lvl4pPr marL="1600200" indent="-228600" defTabSz="762000" eaLnBrk="0" hangingPunct="0">
              <a:defRPr sz="2400">
                <a:solidFill>
                  <a:schemeClr val="tx1"/>
                </a:solidFill>
                <a:latin typeface="Corbel" charset="0"/>
                <a:ea typeface="ＭＳ Ｐゴシック" charset="0"/>
              </a:defRPr>
            </a:lvl4pPr>
            <a:lvl5pPr marL="2057400" indent="-228600" defTabSz="762000" eaLnBrk="0" hangingPunct="0">
              <a:defRPr sz="2400">
                <a:solidFill>
                  <a:schemeClr val="tx1"/>
                </a:solidFill>
                <a:latin typeface="Corbel" charset="0"/>
                <a:ea typeface="ＭＳ Ｐゴシック" charset="0"/>
              </a:defRPr>
            </a:lvl5pPr>
            <a:lvl6pPr marL="2514600" indent="-228600" defTabSz="762000" eaLnBrk="0" fontAlgn="base" hangingPunct="0">
              <a:spcBef>
                <a:spcPct val="0"/>
              </a:spcBef>
              <a:spcAft>
                <a:spcPct val="0"/>
              </a:spcAft>
              <a:defRPr sz="2400">
                <a:solidFill>
                  <a:schemeClr val="tx1"/>
                </a:solidFill>
                <a:latin typeface="Corbel" charset="0"/>
                <a:ea typeface="ＭＳ Ｐゴシック" charset="0"/>
              </a:defRPr>
            </a:lvl6pPr>
            <a:lvl7pPr marL="2971800" indent="-228600" defTabSz="762000" eaLnBrk="0" fontAlgn="base" hangingPunct="0">
              <a:spcBef>
                <a:spcPct val="0"/>
              </a:spcBef>
              <a:spcAft>
                <a:spcPct val="0"/>
              </a:spcAft>
              <a:defRPr sz="2400">
                <a:solidFill>
                  <a:schemeClr val="tx1"/>
                </a:solidFill>
                <a:latin typeface="Corbel" charset="0"/>
                <a:ea typeface="ＭＳ Ｐゴシック" charset="0"/>
              </a:defRPr>
            </a:lvl7pPr>
            <a:lvl8pPr marL="3429000" indent="-228600" defTabSz="762000" eaLnBrk="0" fontAlgn="base" hangingPunct="0">
              <a:spcBef>
                <a:spcPct val="0"/>
              </a:spcBef>
              <a:spcAft>
                <a:spcPct val="0"/>
              </a:spcAft>
              <a:defRPr sz="2400">
                <a:solidFill>
                  <a:schemeClr val="tx1"/>
                </a:solidFill>
                <a:latin typeface="Corbel" charset="0"/>
                <a:ea typeface="ＭＳ Ｐゴシック" charset="0"/>
              </a:defRPr>
            </a:lvl8pPr>
            <a:lvl9pPr marL="3886200" indent="-228600" defTabSz="7620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endParaRPr lang="en-US">
              <a:solidFill>
                <a:srgbClr val="FFFFFF"/>
              </a:solidFill>
              <a:latin typeface="Calibri" charset="0"/>
            </a:endParaRPr>
          </a:p>
        </p:txBody>
      </p:sp>
      <p:sp>
        <p:nvSpPr>
          <p:cNvPr id="37892" name="Text Box 6"/>
          <p:cNvSpPr txBox="1">
            <a:spLocks noChangeArrowheads="1"/>
          </p:cNvSpPr>
          <p:nvPr/>
        </p:nvSpPr>
        <p:spPr bwMode="auto">
          <a:xfrm>
            <a:off x="7848600" y="1524000"/>
            <a:ext cx="18415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spAutoFit/>
          </a:bodyPr>
          <a:lstStyle>
            <a:lvl1pPr defTabSz="762000" eaLnBrk="0" hangingPunct="0">
              <a:defRPr sz="2400">
                <a:solidFill>
                  <a:schemeClr val="tx1"/>
                </a:solidFill>
                <a:latin typeface="Corbel" charset="0"/>
                <a:ea typeface="ＭＳ Ｐゴシック" charset="0"/>
                <a:cs typeface="ＭＳ Ｐゴシック" charset="0"/>
              </a:defRPr>
            </a:lvl1pPr>
            <a:lvl2pPr marL="742950" indent="-285750" defTabSz="762000" eaLnBrk="0" hangingPunct="0">
              <a:defRPr sz="2400">
                <a:solidFill>
                  <a:schemeClr val="tx1"/>
                </a:solidFill>
                <a:latin typeface="Corbel" charset="0"/>
                <a:ea typeface="ＭＳ Ｐゴシック" charset="0"/>
              </a:defRPr>
            </a:lvl2pPr>
            <a:lvl3pPr marL="1143000" indent="-228600" defTabSz="762000" eaLnBrk="0" hangingPunct="0">
              <a:defRPr sz="2400">
                <a:solidFill>
                  <a:schemeClr val="tx1"/>
                </a:solidFill>
                <a:latin typeface="Corbel" charset="0"/>
                <a:ea typeface="ＭＳ Ｐゴシック" charset="0"/>
              </a:defRPr>
            </a:lvl3pPr>
            <a:lvl4pPr marL="1600200" indent="-228600" defTabSz="762000" eaLnBrk="0" hangingPunct="0">
              <a:defRPr sz="2400">
                <a:solidFill>
                  <a:schemeClr val="tx1"/>
                </a:solidFill>
                <a:latin typeface="Corbel" charset="0"/>
                <a:ea typeface="ＭＳ Ｐゴシック" charset="0"/>
              </a:defRPr>
            </a:lvl4pPr>
            <a:lvl5pPr marL="2057400" indent="-228600" defTabSz="762000" eaLnBrk="0" hangingPunct="0">
              <a:defRPr sz="2400">
                <a:solidFill>
                  <a:schemeClr val="tx1"/>
                </a:solidFill>
                <a:latin typeface="Corbel" charset="0"/>
                <a:ea typeface="ＭＳ Ｐゴシック" charset="0"/>
              </a:defRPr>
            </a:lvl5pPr>
            <a:lvl6pPr marL="2514600" indent="-228600" defTabSz="762000" eaLnBrk="0" fontAlgn="base" hangingPunct="0">
              <a:spcBef>
                <a:spcPct val="0"/>
              </a:spcBef>
              <a:spcAft>
                <a:spcPct val="0"/>
              </a:spcAft>
              <a:defRPr sz="2400">
                <a:solidFill>
                  <a:schemeClr val="tx1"/>
                </a:solidFill>
                <a:latin typeface="Corbel" charset="0"/>
                <a:ea typeface="ＭＳ Ｐゴシック" charset="0"/>
              </a:defRPr>
            </a:lvl6pPr>
            <a:lvl7pPr marL="2971800" indent="-228600" defTabSz="762000" eaLnBrk="0" fontAlgn="base" hangingPunct="0">
              <a:spcBef>
                <a:spcPct val="0"/>
              </a:spcBef>
              <a:spcAft>
                <a:spcPct val="0"/>
              </a:spcAft>
              <a:defRPr sz="2400">
                <a:solidFill>
                  <a:schemeClr val="tx1"/>
                </a:solidFill>
                <a:latin typeface="Corbel" charset="0"/>
                <a:ea typeface="ＭＳ Ｐゴシック" charset="0"/>
              </a:defRPr>
            </a:lvl7pPr>
            <a:lvl8pPr marL="3429000" indent="-228600" defTabSz="762000" eaLnBrk="0" fontAlgn="base" hangingPunct="0">
              <a:spcBef>
                <a:spcPct val="0"/>
              </a:spcBef>
              <a:spcAft>
                <a:spcPct val="0"/>
              </a:spcAft>
              <a:defRPr sz="2400">
                <a:solidFill>
                  <a:schemeClr val="tx1"/>
                </a:solidFill>
                <a:latin typeface="Corbel" charset="0"/>
                <a:ea typeface="ＭＳ Ｐゴシック" charset="0"/>
              </a:defRPr>
            </a:lvl8pPr>
            <a:lvl9pPr marL="3886200" indent="-228600" defTabSz="7620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endParaRPr lang="en-US" sz="3200" b="1">
              <a:solidFill>
                <a:srgbClr val="FFFFFF"/>
              </a:solidFill>
              <a:latin typeface="Calibri" charset="0"/>
            </a:endParaRPr>
          </a:p>
        </p:txBody>
      </p:sp>
      <p:sp>
        <p:nvSpPr>
          <p:cNvPr id="37893" name="Text Box 8"/>
          <p:cNvSpPr txBox="1">
            <a:spLocks noChangeArrowheads="1"/>
          </p:cNvSpPr>
          <p:nvPr/>
        </p:nvSpPr>
        <p:spPr bwMode="auto">
          <a:xfrm>
            <a:off x="7707313" y="5116513"/>
            <a:ext cx="163512"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spAutoFit/>
          </a:bodyPr>
          <a:lstStyle>
            <a:lvl1pPr defTabSz="762000" eaLnBrk="0" hangingPunct="0">
              <a:defRPr sz="2400">
                <a:solidFill>
                  <a:schemeClr val="tx1"/>
                </a:solidFill>
                <a:latin typeface="Corbel" charset="0"/>
                <a:ea typeface="ＭＳ Ｐゴシック" charset="0"/>
                <a:cs typeface="ＭＳ Ｐゴシック" charset="0"/>
              </a:defRPr>
            </a:lvl1pPr>
            <a:lvl2pPr marL="742950" indent="-285750" defTabSz="762000" eaLnBrk="0" hangingPunct="0">
              <a:defRPr sz="2400">
                <a:solidFill>
                  <a:schemeClr val="tx1"/>
                </a:solidFill>
                <a:latin typeface="Corbel" charset="0"/>
                <a:ea typeface="ＭＳ Ｐゴシック" charset="0"/>
              </a:defRPr>
            </a:lvl2pPr>
            <a:lvl3pPr marL="1143000" indent="-228600" defTabSz="762000" eaLnBrk="0" hangingPunct="0">
              <a:defRPr sz="2400">
                <a:solidFill>
                  <a:schemeClr val="tx1"/>
                </a:solidFill>
                <a:latin typeface="Corbel" charset="0"/>
                <a:ea typeface="ＭＳ Ｐゴシック" charset="0"/>
              </a:defRPr>
            </a:lvl3pPr>
            <a:lvl4pPr marL="1600200" indent="-228600" defTabSz="762000" eaLnBrk="0" hangingPunct="0">
              <a:defRPr sz="2400">
                <a:solidFill>
                  <a:schemeClr val="tx1"/>
                </a:solidFill>
                <a:latin typeface="Corbel" charset="0"/>
                <a:ea typeface="ＭＳ Ｐゴシック" charset="0"/>
              </a:defRPr>
            </a:lvl4pPr>
            <a:lvl5pPr marL="2057400" indent="-228600" defTabSz="762000" eaLnBrk="0" hangingPunct="0">
              <a:defRPr sz="2400">
                <a:solidFill>
                  <a:schemeClr val="tx1"/>
                </a:solidFill>
                <a:latin typeface="Corbel" charset="0"/>
                <a:ea typeface="ＭＳ Ｐゴシック" charset="0"/>
              </a:defRPr>
            </a:lvl5pPr>
            <a:lvl6pPr marL="2514600" indent="-228600" defTabSz="762000" eaLnBrk="0" fontAlgn="base" hangingPunct="0">
              <a:spcBef>
                <a:spcPct val="0"/>
              </a:spcBef>
              <a:spcAft>
                <a:spcPct val="0"/>
              </a:spcAft>
              <a:defRPr sz="2400">
                <a:solidFill>
                  <a:schemeClr val="tx1"/>
                </a:solidFill>
                <a:latin typeface="Corbel" charset="0"/>
                <a:ea typeface="ＭＳ Ｐゴシック" charset="0"/>
              </a:defRPr>
            </a:lvl6pPr>
            <a:lvl7pPr marL="2971800" indent="-228600" defTabSz="762000" eaLnBrk="0" fontAlgn="base" hangingPunct="0">
              <a:spcBef>
                <a:spcPct val="0"/>
              </a:spcBef>
              <a:spcAft>
                <a:spcPct val="0"/>
              </a:spcAft>
              <a:defRPr sz="2400">
                <a:solidFill>
                  <a:schemeClr val="tx1"/>
                </a:solidFill>
                <a:latin typeface="Corbel" charset="0"/>
                <a:ea typeface="ＭＳ Ｐゴシック" charset="0"/>
              </a:defRPr>
            </a:lvl7pPr>
            <a:lvl8pPr marL="3429000" indent="-228600" defTabSz="762000" eaLnBrk="0" fontAlgn="base" hangingPunct="0">
              <a:spcBef>
                <a:spcPct val="0"/>
              </a:spcBef>
              <a:spcAft>
                <a:spcPct val="0"/>
              </a:spcAft>
              <a:defRPr sz="2400">
                <a:solidFill>
                  <a:schemeClr val="tx1"/>
                </a:solidFill>
                <a:latin typeface="Corbel" charset="0"/>
                <a:ea typeface="ＭＳ Ｐゴシック" charset="0"/>
              </a:defRPr>
            </a:lvl8pPr>
            <a:lvl9pPr marL="3886200" indent="-228600" defTabSz="7620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endParaRPr lang="en-US">
              <a:solidFill>
                <a:srgbClr val="FFFFFF"/>
              </a:solidFill>
              <a:latin typeface="Calibri" charset="0"/>
            </a:endParaRPr>
          </a:p>
        </p:txBody>
      </p:sp>
      <p:sp>
        <p:nvSpPr>
          <p:cNvPr id="37894" name="Text Box 9"/>
          <p:cNvSpPr txBox="1">
            <a:spLocks noChangeArrowheads="1"/>
          </p:cNvSpPr>
          <p:nvPr/>
        </p:nvSpPr>
        <p:spPr bwMode="auto">
          <a:xfrm>
            <a:off x="533400" y="1524000"/>
            <a:ext cx="7629525"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endParaRPr lang="en-GB" sz="1600" b="1">
              <a:solidFill>
                <a:srgbClr val="FFFFFF"/>
              </a:solidFill>
              <a:latin typeface="Calibri" charset="0"/>
            </a:endParaRPr>
          </a:p>
          <a:p>
            <a:pPr eaLnBrk="1" hangingPunct="1"/>
            <a:endParaRPr lang="en-GB" sz="1600" b="1">
              <a:solidFill>
                <a:srgbClr val="FFFFFF"/>
              </a:solidFill>
              <a:latin typeface="Calibri" charset="0"/>
            </a:endParaRPr>
          </a:p>
          <a:p>
            <a:pPr eaLnBrk="1" hangingPunct="1"/>
            <a:r>
              <a:rPr lang="en-GB" sz="1600" b="1">
                <a:solidFill>
                  <a:srgbClr val="FFFFFF"/>
                </a:solidFill>
                <a:latin typeface="Calibri" charset="0"/>
              </a:rPr>
              <a:t> </a:t>
            </a:r>
          </a:p>
        </p:txBody>
      </p:sp>
      <p:sp>
        <p:nvSpPr>
          <p:cNvPr id="37895" name="TextBox 14"/>
          <p:cNvSpPr txBox="1">
            <a:spLocks noChangeArrowheads="1"/>
          </p:cNvSpPr>
          <p:nvPr/>
        </p:nvSpPr>
        <p:spPr bwMode="auto">
          <a:xfrm>
            <a:off x="838200" y="1447800"/>
            <a:ext cx="6858000" cy="520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orbel" charset="0"/>
                <a:ea typeface="ＭＳ Ｐゴシック" charset="0"/>
                <a:cs typeface="ＭＳ Ｐゴシック" charset="0"/>
              </a:defRPr>
            </a:lvl1pPr>
            <a:lvl2pPr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r>
              <a:rPr lang="en-US" b="1" i="1" dirty="0">
                <a:latin typeface="Calibri" charset="0"/>
              </a:rPr>
              <a:t>When the children were 17-18</a:t>
            </a:r>
            <a:r>
              <a:rPr lang="en-US" b="1" dirty="0">
                <a:latin typeface="Calibri" charset="0"/>
              </a:rPr>
              <a:t>:</a:t>
            </a:r>
          </a:p>
          <a:p>
            <a:pPr eaLnBrk="1" hangingPunct="1">
              <a:buFont typeface="Arial" charset="0"/>
              <a:buChar char="•"/>
            </a:pPr>
            <a:r>
              <a:rPr lang="en-US" dirty="0">
                <a:latin typeface="Calibri" charset="0"/>
              </a:rPr>
              <a:t>  The stimulation group had: </a:t>
            </a:r>
          </a:p>
          <a:p>
            <a:pPr lvl="1" eaLnBrk="1" hangingPunct="1">
              <a:buFont typeface="Arial" charset="0"/>
              <a:buChar char="•"/>
            </a:pPr>
            <a:r>
              <a:rPr lang="en-US" dirty="0">
                <a:latin typeface="Calibri" charset="0"/>
              </a:rPr>
              <a:t> Higher reading, vocabulary, IQ scores   </a:t>
            </a:r>
          </a:p>
          <a:p>
            <a:pPr lvl="1" eaLnBrk="1" hangingPunct="1">
              <a:buFont typeface="Arial" charset="0"/>
              <a:buChar char="•"/>
            </a:pPr>
            <a:r>
              <a:rPr lang="en-US" dirty="0">
                <a:latin typeface="Calibri" charset="0"/>
              </a:rPr>
              <a:t> Less depression &amp; anxiety, higher self-esteem  </a:t>
            </a:r>
          </a:p>
          <a:p>
            <a:pPr eaLnBrk="1" hangingPunct="1">
              <a:buFont typeface="Arial" charset="0"/>
              <a:buChar char="•"/>
            </a:pPr>
            <a:r>
              <a:rPr lang="en-US" dirty="0">
                <a:latin typeface="Calibri" charset="0"/>
              </a:rPr>
              <a:t> No differences for the supplementation only group</a:t>
            </a:r>
          </a:p>
          <a:p>
            <a:pPr eaLnBrk="1" hangingPunct="1"/>
            <a:r>
              <a:rPr lang="en-US" dirty="0">
                <a:latin typeface="Calibri" charset="0"/>
              </a:rPr>
              <a:t> </a:t>
            </a:r>
          </a:p>
          <a:p>
            <a:pPr eaLnBrk="1" hangingPunct="1"/>
            <a:r>
              <a:rPr lang="en-US" b="1" i="1" dirty="0">
                <a:latin typeface="Calibri" charset="0"/>
              </a:rPr>
              <a:t>When the children were 22 years:</a:t>
            </a:r>
          </a:p>
          <a:p>
            <a:pPr eaLnBrk="1" hangingPunct="1">
              <a:buFont typeface="Arial" charset="0"/>
              <a:buChar char="•"/>
            </a:pPr>
            <a:r>
              <a:rPr lang="en-US" dirty="0">
                <a:latin typeface="Calibri" charset="0"/>
              </a:rPr>
              <a:t>The stimulation group:</a:t>
            </a:r>
          </a:p>
          <a:p>
            <a:pPr lvl="1" eaLnBrk="1" hangingPunct="1">
              <a:buFont typeface="Arial" charset="0"/>
              <a:buChar char="•"/>
            </a:pPr>
            <a:r>
              <a:rPr lang="en-US" dirty="0">
                <a:latin typeface="Calibri" charset="0"/>
              </a:rPr>
              <a:t> Higher adult IQ, education, and learning</a:t>
            </a:r>
          </a:p>
          <a:p>
            <a:pPr lvl="1" eaLnBrk="1" hangingPunct="1">
              <a:buFont typeface="Arial" charset="0"/>
              <a:buChar char="•"/>
            </a:pPr>
            <a:r>
              <a:rPr lang="en-US" dirty="0">
                <a:latin typeface="Calibri" charset="0"/>
              </a:rPr>
              <a:t> Fewer fights and serious violent behavior</a:t>
            </a:r>
          </a:p>
          <a:p>
            <a:pPr lvl="1" eaLnBrk="1" hangingPunct="1">
              <a:buFont typeface="Arial" charset="0"/>
              <a:buChar char="•"/>
            </a:pPr>
            <a:r>
              <a:rPr lang="en-US" dirty="0">
                <a:latin typeface="Calibri" charset="0"/>
              </a:rPr>
              <a:t> Less depression and social inhibition</a:t>
            </a:r>
          </a:p>
          <a:p>
            <a:pPr eaLnBrk="1" hangingPunct="1">
              <a:buFont typeface="Arial" charset="0"/>
              <a:buChar char="•"/>
            </a:pPr>
            <a:r>
              <a:rPr lang="en-US" dirty="0">
                <a:latin typeface="Calibri" charset="0"/>
              </a:rPr>
              <a:t> No differences for the supplementation only group</a:t>
            </a:r>
          </a:p>
          <a:p>
            <a:pPr lvl="1" algn="r" eaLnBrk="1" hangingPunct="1"/>
            <a:r>
              <a:rPr lang="en-US" b="1" dirty="0">
                <a:latin typeface="Calibri" charset="0"/>
              </a:rPr>
              <a:t> </a:t>
            </a:r>
            <a:r>
              <a:rPr lang="en-GB" sz="1800" dirty="0"/>
              <a:t> (</a:t>
            </a:r>
            <a:r>
              <a:rPr lang="en-GB" sz="2000" dirty="0">
                <a:latin typeface="Calibri" charset="0"/>
              </a:rPr>
              <a:t>Walker et al 2005; 2006; 2011)</a:t>
            </a:r>
            <a:endParaRPr lang="en-US" sz="2000" dirty="0">
              <a:latin typeface="Calibri" charset="0"/>
            </a:endParaRPr>
          </a:p>
          <a:p>
            <a:pPr lvl="1" eaLnBrk="1" hangingPunct="1">
              <a:buFont typeface="Arial" charset="0"/>
              <a:buChar char="•"/>
            </a:pPr>
            <a:endParaRPr lang="en-US" dirty="0">
              <a:latin typeface="Calibri" charset="0"/>
            </a:endParaRPr>
          </a:p>
        </p:txBody>
      </p:sp>
    </p:spTree>
    <p:extLst>
      <p:ext uri="{BB962C8B-B14F-4D97-AF65-F5344CB8AC3E}">
        <p14:creationId xmlns="" xmlns:p14="http://schemas.microsoft.com/office/powerpoint/2010/main" val="35503493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68288" y="228600"/>
            <a:ext cx="7772400" cy="1143000"/>
          </a:xfrm>
        </p:spPr>
        <p:txBody>
          <a:bodyPr/>
          <a:lstStyle/>
          <a:p>
            <a:pPr algn="l"/>
            <a:r>
              <a:rPr lang="en-US" sz="3200" b="1" dirty="0">
                <a:latin typeface="Calibri" charset="0"/>
              </a:rPr>
              <a:t>Both nutrition and the environment affect a child</a:t>
            </a:r>
            <a:r>
              <a:rPr lang="ja-JP" altLang="en-US" sz="3200" b="1" dirty="0">
                <a:latin typeface="Calibri" charset="0"/>
              </a:rPr>
              <a:t>’</a:t>
            </a:r>
            <a:r>
              <a:rPr lang="en-US" altLang="ja-JP" sz="3200" b="1" dirty="0">
                <a:latin typeface="Calibri" charset="0"/>
              </a:rPr>
              <a:t>s development</a:t>
            </a:r>
            <a:endParaRPr lang="en-US" sz="3200" b="1" dirty="0">
              <a:latin typeface="Calibri" charset="0"/>
            </a:endParaRPr>
          </a:p>
        </p:txBody>
      </p:sp>
      <p:graphicFrame>
        <p:nvGraphicFramePr>
          <p:cNvPr id="31747" name="Object 2"/>
          <p:cNvGraphicFramePr>
            <a:graphicFrameLocks noGrp="1" noChangeAspect="1"/>
          </p:cNvGraphicFramePr>
          <p:nvPr>
            <p:ph type="chart" idx="1"/>
            <p:extLst>
              <p:ext uri="{D42A27DB-BD31-4B8C-83A1-F6EECF244321}">
                <p14:modId xmlns="" xmlns:p14="http://schemas.microsoft.com/office/powerpoint/2010/main" val="4003983954"/>
              </p:ext>
            </p:extLst>
          </p:nvPr>
        </p:nvGraphicFramePr>
        <p:xfrm>
          <a:off x="614363" y="1295400"/>
          <a:ext cx="7615237" cy="3730625"/>
        </p:xfrm>
        <a:graphic>
          <a:graphicData uri="http://schemas.openxmlformats.org/presentationml/2006/ole">
            <p:oleObj spid="_x0000_s13314" name="Chart" r:id="rId4" imgW="8086619" imgH="3962355" progId="MSGraph.Chart.8">
              <p:embed followColorScheme="full"/>
            </p:oleObj>
          </a:graphicData>
        </a:graphic>
      </p:graphicFrame>
      <p:sp>
        <p:nvSpPr>
          <p:cNvPr id="31745" name="Date Placeholder 3"/>
          <p:cNvSpPr>
            <a:spLocks noGrp="1"/>
          </p:cNvSpPr>
          <p:nvPr>
            <p:ph type="dt" sz="half"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endParaRPr lang="en-US" sz="1400">
              <a:latin typeface="Times New Roman" charset="0"/>
            </a:endParaRPr>
          </a:p>
          <a:p>
            <a:pPr eaLnBrk="1" hangingPunct="1"/>
            <a:endParaRPr lang="en-US" sz="1400">
              <a:latin typeface="Times New Roman" charset="0"/>
            </a:endParaRPr>
          </a:p>
        </p:txBody>
      </p:sp>
      <p:sp>
        <p:nvSpPr>
          <p:cNvPr id="31748" name="Text Box 5"/>
          <p:cNvSpPr txBox="1">
            <a:spLocks noChangeArrowheads="1"/>
          </p:cNvSpPr>
          <p:nvPr/>
        </p:nvSpPr>
        <p:spPr bwMode="auto">
          <a:xfrm>
            <a:off x="2105025" y="4846638"/>
            <a:ext cx="60960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spcBef>
                <a:spcPct val="50000"/>
              </a:spcBef>
            </a:pPr>
            <a:r>
              <a:rPr lang="en-US" sz="1800" i="1">
                <a:latin typeface="Arial" charset="0"/>
              </a:rPr>
              <a:t>(Adapted from Winick et al 1975)</a:t>
            </a:r>
          </a:p>
        </p:txBody>
      </p:sp>
      <p:sp>
        <p:nvSpPr>
          <p:cNvPr id="31749" name="Text Box 6"/>
          <p:cNvSpPr txBox="1">
            <a:spLocks noChangeArrowheads="1"/>
          </p:cNvSpPr>
          <p:nvPr/>
        </p:nvSpPr>
        <p:spPr bwMode="auto">
          <a:xfrm>
            <a:off x="268288" y="5232400"/>
            <a:ext cx="8647112"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orbel" charset="0"/>
                <a:ea typeface="ＭＳ Ｐゴシック" charset="0"/>
                <a:cs typeface="ＭＳ Ｐゴシック" charset="0"/>
              </a:defRPr>
            </a:lvl1pPr>
            <a:lvl2pPr marL="742950" indent="-285750" eaLnBrk="0" hangingPunct="0">
              <a:defRPr sz="2400">
                <a:solidFill>
                  <a:schemeClr val="tx1"/>
                </a:solidFill>
                <a:latin typeface="Corbel" charset="0"/>
                <a:ea typeface="ＭＳ Ｐゴシック" charset="0"/>
              </a:defRPr>
            </a:lvl2pPr>
            <a:lvl3pPr marL="1143000" indent="-228600" eaLnBrk="0" hangingPunct="0">
              <a:defRPr sz="2400">
                <a:solidFill>
                  <a:schemeClr val="tx1"/>
                </a:solidFill>
                <a:latin typeface="Corbel" charset="0"/>
                <a:ea typeface="ＭＳ Ｐゴシック" charset="0"/>
              </a:defRPr>
            </a:lvl3pPr>
            <a:lvl4pPr marL="1600200" indent="-228600" eaLnBrk="0" hangingPunct="0">
              <a:defRPr sz="2400">
                <a:solidFill>
                  <a:schemeClr val="tx1"/>
                </a:solidFill>
                <a:latin typeface="Corbel" charset="0"/>
                <a:ea typeface="ＭＳ Ｐゴシック" charset="0"/>
              </a:defRPr>
            </a:lvl4pPr>
            <a:lvl5pPr marL="2057400" indent="-228600" eaLnBrk="0" hangingPunct="0">
              <a:defRPr sz="2400">
                <a:solidFill>
                  <a:schemeClr val="tx1"/>
                </a:solidFill>
                <a:latin typeface="Corbel" charset="0"/>
                <a:ea typeface="ＭＳ Ｐゴシック" charset="0"/>
              </a:defRPr>
            </a:lvl5pPr>
            <a:lvl6pPr marL="2514600" indent="-228600" eaLnBrk="0" fontAlgn="base" hangingPunct="0">
              <a:spcBef>
                <a:spcPct val="0"/>
              </a:spcBef>
              <a:spcAft>
                <a:spcPct val="0"/>
              </a:spcAft>
              <a:defRPr sz="2400">
                <a:solidFill>
                  <a:schemeClr val="tx1"/>
                </a:solidFill>
                <a:latin typeface="Corbel" charset="0"/>
                <a:ea typeface="ＭＳ Ｐゴシック" charset="0"/>
              </a:defRPr>
            </a:lvl6pPr>
            <a:lvl7pPr marL="2971800" indent="-228600" eaLnBrk="0" fontAlgn="base" hangingPunct="0">
              <a:spcBef>
                <a:spcPct val="0"/>
              </a:spcBef>
              <a:spcAft>
                <a:spcPct val="0"/>
              </a:spcAft>
              <a:defRPr sz="2400">
                <a:solidFill>
                  <a:schemeClr val="tx1"/>
                </a:solidFill>
                <a:latin typeface="Corbel" charset="0"/>
                <a:ea typeface="ＭＳ Ｐゴシック" charset="0"/>
              </a:defRPr>
            </a:lvl7pPr>
            <a:lvl8pPr marL="3429000" indent="-228600" eaLnBrk="0" fontAlgn="base" hangingPunct="0">
              <a:spcBef>
                <a:spcPct val="0"/>
              </a:spcBef>
              <a:spcAft>
                <a:spcPct val="0"/>
              </a:spcAft>
              <a:defRPr sz="2400">
                <a:solidFill>
                  <a:schemeClr val="tx1"/>
                </a:solidFill>
                <a:latin typeface="Corbel" charset="0"/>
                <a:ea typeface="ＭＳ Ｐゴシック" charset="0"/>
              </a:defRPr>
            </a:lvl8pPr>
            <a:lvl9pPr marL="3886200" indent="-228600" eaLnBrk="0" fontAlgn="base" hangingPunct="0">
              <a:spcBef>
                <a:spcPct val="0"/>
              </a:spcBef>
              <a:spcAft>
                <a:spcPct val="0"/>
              </a:spcAft>
              <a:defRPr sz="2400">
                <a:solidFill>
                  <a:schemeClr val="tx1"/>
                </a:solidFill>
                <a:latin typeface="Corbel" charset="0"/>
                <a:ea typeface="ＭＳ Ｐゴシック" charset="0"/>
              </a:defRPr>
            </a:lvl9pPr>
          </a:lstStyle>
          <a:p>
            <a:pPr eaLnBrk="1" hangingPunct="1"/>
            <a:r>
              <a:rPr lang="en-US" sz="2000">
                <a:latin typeface="Calibri" charset="0"/>
              </a:rPr>
              <a:t>IQ scores age 9 among female Korean orphans vary by malnutrition and age of adoption, favoring better nutrition and younger age of adoption.</a:t>
            </a:r>
          </a:p>
        </p:txBody>
      </p:sp>
    </p:spTree>
    <p:extLst>
      <p:ext uri="{BB962C8B-B14F-4D97-AF65-F5344CB8AC3E}">
        <p14:creationId xmlns="" xmlns:p14="http://schemas.microsoft.com/office/powerpoint/2010/main" val="13602411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95400" y="304800"/>
            <a:ext cx="6896100" cy="1143000"/>
          </a:xfrm>
          <a:prstGeom prst="rect">
            <a:avLst/>
          </a:prstGeom>
        </p:spPr>
        <p:txBody>
          <a:bodyPr/>
          <a:lstStyle>
            <a:lvl1pPr algn="l" rtl="0" eaLnBrk="1" fontAlgn="base" hangingPunct="1">
              <a:spcBef>
                <a:spcPct val="0"/>
              </a:spcBef>
              <a:spcAft>
                <a:spcPct val="0"/>
              </a:spcAft>
              <a:buClr>
                <a:srgbClr val="000000"/>
              </a:buClr>
              <a:buSzPct val="100000"/>
              <a:defRPr sz="3200">
                <a:solidFill>
                  <a:srgbClr val="000000"/>
                </a:solidFill>
                <a:latin typeface="+mj-lt"/>
                <a:ea typeface="+mj-ea"/>
                <a:cs typeface="+mj-cs"/>
              </a:defRPr>
            </a:lvl1pPr>
            <a:lvl2pPr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2pPr>
            <a:lvl3pPr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3pPr>
            <a:lvl4pPr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4pPr>
            <a:lvl5pPr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5pPr>
            <a:lvl6pPr marL="4572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6pPr>
            <a:lvl7pPr marL="9144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7pPr>
            <a:lvl8pPr marL="13716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8pPr>
            <a:lvl9pPr marL="18288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9pPr>
          </a:lstStyle>
          <a:p>
            <a:r>
              <a:rPr lang="en-US" sz="3600" b="1" dirty="0" smtClean="0">
                <a:solidFill>
                  <a:srgbClr val="C00000"/>
                </a:solidFill>
              </a:rPr>
              <a:t>WHERE CAN WE IMPROVISE?</a:t>
            </a:r>
            <a:endParaRPr lang="en-US" sz="3600" dirty="0">
              <a:solidFill>
                <a:srgbClr val="C00000"/>
              </a:solidFill>
            </a:endParaRPr>
          </a:p>
        </p:txBody>
      </p:sp>
      <p:sp>
        <p:nvSpPr>
          <p:cNvPr id="6" name="Rectangle 5"/>
          <p:cNvSpPr/>
          <p:nvPr/>
        </p:nvSpPr>
        <p:spPr>
          <a:xfrm>
            <a:off x="1295400" y="1219200"/>
            <a:ext cx="6629400" cy="6709529"/>
          </a:xfrm>
          <a:prstGeom prst="rect">
            <a:avLst/>
          </a:prstGeom>
        </p:spPr>
        <p:txBody>
          <a:bodyPr wrap="square">
            <a:spAutoFit/>
          </a:bodyPr>
          <a:lstStyle/>
          <a:p>
            <a:pPr marL="120650">
              <a:spcBef>
                <a:spcPts val="1200"/>
              </a:spcBef>
              <a:spcAft>
                <a:spcPts val="600"/>
              </a:spcAft>
              <a:buClr>
                <a:srgbClr val="8CADAE"/>
              </a:buClr>
              <a:buSzPct val="95000"/>
            </a:pPr>
            <a:r>
              <a:rPr lang="en-GB" sz="2400" b="1" dirty="0" smtClean="0">
                <a:latin typeface="+mn-lt"/>
                <a:ea typeface="MS PGothic" pitchFamily="34" charset="-128"/>
              </a:rPr>
              <a:t>ECD through Health sector</a:t>
            </a:r>
          </a:p>
          <a:p>
            <a:pPr marL="463550" indent="-342900">
              <a:spcBef>
                <a:spcPts val="1200"/>
              </a:spcBef>
              <a:spcAft>
                <a:spcPts val="600"/>
              </a:spcAft>
              <a:buClr>
                <a:srgbClr val="8CADAE"/>
              </a:buClr>
              <a:buSzPct val="95000"/>
              <a:buBlip>
                <a:blip r:embed="rId3"/>
              </a:buBlip>
            </a:pPr>
            <a:r>
              <a:rPr lang="en-US" sz="2200" b="1" dirty="0">
                <a:latin typeface="+mn-lt"/>
                <a:ea typeface="MS PGothic" pitchFamily="34" charset="-128"/>
              </a:rPr>
              <a:t>ASHA </a:t>
            </a:r>
            <a:r>
              <a:rPr lang="en-US" sz="2200" dirty="0" smtClean="0">
                <a:latin typeface="+mn-lt"/>
                <a:ea typeface="MS PGothic" pitchFamily="34" charset="-128"/>
              </a:rPr>
              <a:t>– The </a:t>
            </a:r>
            <a:r>
              <a:rPr lang="en-US" sz="2200" dirty="0">
                <a:latin typeface="+mn-lt"/>
                <a:ea typeface="MS PGothic" pitchFamily="34" charset="-128"/>
              </a:rPr>
              <a:t>home </a:t>
            </a:r>
            <a:r>
              <a:rPr lang="en-US" sz="2200" dirty="0" smtClean="0">
                <a:latin typeface="+mn-lt"/>
                <a:ea typeface="MS PGothic" pitchFamily="34" charset="-128"/>
              </a:rPr>
              <a:t>visits by ASHA </a:t>
            </a:r>
            <a:r>
              <a:rPr lang="en-US" sz="2200" dirty="0">
                <a:latin typeface="+mn-lt"/>
                <a:ea typeface="MS PGothic" pitchFamily="34" charset="-128"/>
              </a:rPr>
              <a:t>may be utilized for promotion of </a:t>
            </a:r>
            <a:r>
              <a:rPr lang="en-US" sz="2200" dirty="0" smtClean="0">
                <a:latin typeface="+mn-lt"/>
                <a:ea typeface="MS PGothic" pitchFamily="34" charset="-128"/>
              </a:rPr>
              <a:t>ECD</a:t>
            </a:r>
            <a:endParaRPr lang="en-US" sz="2200" dirty="0">
              <a:latin typeface="+mn-lt"/>
              <a:ea typeface="MS PGothic" pitchFamily="34" charset="-128"/>
            </a:endParaRPr>
          </a:p>
          <a:p>
            <a:pPr marL="463550" indent="-342900">
              <a:spcBef>
                <a:spcPts val="1200"/>
              </a:spcBef>
              <a:spcAft>
                <a:spcPts val="600"/>
              </a:spcAft>
              <a:buClr>
                <a:srgbClr val="8CADAE"/>
              </a:buClr>
              <a:buSzPct val="95000"/>
              <a:buBlip>
                <a:blip r:embed="rId3"/>
              </a:buBlip>
            </a:pPr>
            <a:r>
              <a:rPr lang="en-US" sz="2200" b="1" dirty="0">
                <a:latin typeface="+mn-lt"/>
                <a:ea typeface="MS PGothic" pitchFamily="34" charset="-128"/>
              </a:rPr>
              <a:t>Village Health and Nutrition Day </a:t>
            </a:r>
            <a:r>
              <a:rPr lang="en-US" sz="2200" dirty="0" smtClean="0">
                <a:latin typeface="+mn-lt"/>
                <a:ea typeface="MS PGothic" pitchFamily="34" charset="-128"/>
              </a:rPr>
              <a:t>– A tailor made opportunity </a:t>
            </a:r>
            <a:r>
              <a:rPr lang="en-US" sz="2200" dirty="0">
                <a:latin typeface="+mn-lt"/>
                <a:ea typeface="MS PGothic" pitchFamily="34" charset="-128"/>
              </a:rPr>
              <a:t>for individual and group counseling for </a:t>
            </a:r>
            <a:r>
              <a:rPr lang="en-US" sz="2200" dirty="0" smtClean="0">
                <a:latin typeface="+mn-lt"/>
                <a:ea typeface="MS PGothic" pitchFamily="34" charset="-128"/>
              </a:rPr>
              <a:t>ECD</a:t>
            </a:r>
            <a:endParaRPr lang="en-US" sz="2200" dirty="0">
              <a:latin typeface="+mn-lt"/>
              <a:ea typeface="MS PGothic" pitchFamily="34" charset="-128"/>
            </a:endParaRPr>
          </a:p>
          <a:p>
            <a:pPr marL="463550" indent="-342900">
              <a:spcBef>
                <a:spcPts val="1200"/>
              </a:spcBef>
              <a:spcAft>
                <a:spcPts val="600"/>
              </a:spcAft>
              <a:buClr>
                <a:srgbClr val="8CADAE"/>
              </a:buClr>
              <a:buSzPct val="95000"/>
              <a:buBlip>
                <a:blip r:embed="rId3"/>
              </a:buBlip>
            </a:pPr>
            <a:r>
              <a:rPr lang="en-US" sz="2200" b="1" dirty="0" smtClean="0">
                <a:latin typeface="+mn-lt"/>
                <a:ea typeface="MS PGothic" pitchFamily="34" charset="-128"/>
              </a:rPr>
              <a:t>Contacts </a:t>
            </a:r>
            <a:r>
              <a:rPr lang="en-US" sz="2200" b="1" dirty="0">
                <a:latin typeface="+mn-lt"/>
                <a:ea typeface="MS PGothic" pitchFamily="34" charset="-128"/>
              </a:rPr>
              <a:t>of </a:t>
            </a:r>
            <a:r>
              <a:rPr lang="en-US" sz="2200" b="1" dirty="0" smtClean="0">
                <a:latin typeface="+mn-lt"/>
                <a:ea typeface="MS PGothic" pitchFamily="34" charset="-128"/>
              </a:rPr>
              <a:t>mother/children </a:t>
            </a:r>
            <a:r>
              <a:rPr lang="en-US" sz="2200" b="1" dirty="0">
                <a:latin typeface="+mn-lt"/>
                <a:ea typeface="MS PGothic" pitchFamily="34" charset="-128"/>
              </a:rPr>
              <a:t>with health </a:t>
            </a:r>
            <a:r>
              <a:rPr lang="en-US" sz="2200" b="1" dirty="0" smtClean="0">
                <a:latin typeface="+mn-lt"/>
                <a:ea typeface="MS PGothic" pitchFamily="34" charset="-128"/>
              </a:rPr>
              <a:t>system </a:t>
            </a:r>
            <a:r>
              <a:rPr lang="en-US" sz="2200" dirty="0" smtClean="0">
                <a:latin typeface="+mn-lt"/>
                <a:ea typeface="MS PGothic" pitchFamily="34" charset="-128"/>
              </a:rPr>
              <a:t>–</a:t>
            </a:r>
            <a:r>
              <a:rPr lang="en-US" sz="2200" b="1" dirty="0" smtClean="0">
                <a:latin typeface="+mn-lt"/>
                <a:ea typeface="MS PGothic" pitchFamily="34" charset="-128"/>
              </a:rPr>
              <a:t> </a:t>
            </a:r>
            <a:r>
              <a:rPr lang="en-US" sz="2200" dirty="0" smtClean="0">
                <a:latin typeface="+mn-lt"/>
                <a:ea typeface="MS PGothic" pitchFamily="34" charset="-128"/>
              </a:rPr>
              <a:t>Child </a:t>
            </a:r>
            <a:r>
              <a:rPr lang="en-US" sz="2200" dirty="0">
                <a:latin typeface="+mn-lt"/>
                <a:ea typeface="MS PGothic" pitchFamily="34" charset="-128"/>
              </a:rPr>
              <a:t>development should be integral part of counseling provided during each child visit (immunization visits and sick child visits)</a:t>
            </a:r>
          </a:p>
          <a:p>
            <a:pPr marL="120650">
              <a:spcBef>
                <a:spcPts val="1200"/>
              </a:spcBef>
              <a:spcAft>
                <a:spcPts val="600"/>
              </a:spcAft>
              <a:buClr>
                <a:srgbClr val="8CADAE"/>
              </a:buClr>
              <a:buSzPct val="95000"/>
            </a:pPr>
            <a:endParaRPr lang="en-GB" sz="2200" dirty="0">
              <a:latin typeface="+mn-lt"/>
              <a:ea typeface="MS PGothic" pitchFamily="34" charset="-128"/>
            </a:endParaRPr>
          </a:p>
          <a:p>
            <a:pPr marL="120650">
              <a:spcBef>
                <a:spcPts val="1200"/>
              </a:spcBef>
              <a:spcAft>
                <a:spcPts val="600"/>
              </a:spcAft>
              <a:buClr>
                <a:srgbClr val="8CADAE"/>
              </a:buClr>
              <a:buSzPct val="95000"/>
            </a:pPr>
            <a:endParaRPr lang="en-GB" sz="2200" dirty="0" smtClean="0">
              <a:latin typeface="+mn-lt"/>
              <a:ea typeface="MS PGothic" pitchFamily="34" charset="-128"/>
            </a:endParaRPr>
          </a:p>
          <a:p>
            <a:pPr marL="120650">
              <a:spcBef>
                <a:spcPts val="1200"/>
              </a:spcBef>
              <a:spcAft>
                <a:spcPts val="600"/>
              </a:spcAft>
              <a:buClr>
                <a:srgbClr val="8CADAE"/>
              </a:buClr>
              <a:buSzPct val="95000"/>
            </a:pPr>
            <a:endParaRPr lang="en-GB" sz="2200" dirty="0">
              <a:latin typeface="+mn-lt"/>
              <a:ea typeface="MS PGothic" pitchFamily="34" charset="-128"/>
            </a:endParaRPr>
          </a:p>
          <a:p>
            <a:pPr marL="120650">
              <a:spcBef>
                <a:spcPts val="1200"/>
              </a:spcBef>
              <a:spcAft>
                <a:spcPts val="600"/>
              </a:spcAft>
              <a:buClr>
                <a:srgbClr val="8CADAE"/>
              </a:buClr>
              <a:buSzPct val="95000"/>
            </a:pPr>
            <a:endParaRPr lang="en-GB" sz="2200" dirty="0" smtClean="0">
              <a:latin typeface="+mn-lt"/>
              <a:ea typeface="MS PGothic" pitchFamily="34" charset="-128"/>
            </a:endParaRPr>
          </a:p>
          <a:p>
            <a:pPr marL="120650">
              <a:spcBef>
                <a:spcPts val="1200"/>
              </a:spcBef>
              <a:spcAft>
                <a:spcPts val="600"/>
              </a:spcAft>
              <a:buClr>
                <a:srgbClr val="8CADAE"/>
              </a:buClr>
              <a:buSzPct val="95000"/>
            </a:pPr>
            <a:endParaRPr lang="en-GB" sz="2200" dirty="0" smtClean="0">
              <a:latin typeface="+mn-lt"/>
              <a:ea typeface="MS PGothic" pitchFamily="34" charset="-128"/>
            </a:endParaRPr>
          </a:p>
        </p:txBody>
      </p:sp>
    </p:spTree>
    <p:extLst>
      <p:ext uri="{BB962C8B-B14F-4D97-AF65-F5344CB8AC3E}">
        <p14:creationId xmlns="" xmlns:p14="http://schemas.microsoft.com/office/powerpoint/2010/main" val="1957017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feeding.jpg"/>
          <p:cNvPicPr>
            <a:picLocks noChangeAspect="1"/>
          </p:cNvPicPr>
          <p:nvPr/>
        </p:nvPicPr>
        <p:blipFill>
          <a:blip r:embed="rId3" cstate="print"/>
          <a:srcRect/>
          <a:stretch>
            <a:fillRect/>
          </a:stretch>
        </p:blipFill>
        <p:spPr bwMode="auto">
          <a:xfrm>
            <a:off x="-17463" y="928688"/>
            <a:ext cx="9178926" cy="6000750"/>
          </a:xfrm>
          <a:prstGeom prst="rect">
            <a:avLst/>
          </a:prstGeom>
          <a:noFill/>
          <a:ln w="9525">
            <a:noFill/>
            <a:miter lim="800000"/>
            <a:headEnd/>
            <a:tailEnd/>
          </a:ln>
        </p:spPr>
      </p:pic>
      <p:sp>
        <p:nvSpPr>
          <p:cNvPr id="20483" name="Title 4"/>
          <p:cNvSpPr>
            <a:spLocks noGrp="1"/>
          </p:cNvSpPr>
          <p:nvPr>
            <p:ph type="title"/>
          </p:nvPr>
        </p:nvSpPr>
        <p:spPr>
          <a:xfrm>
            <a:off x="381000" y="0"/>
            <a:ext cx="8077200" cy="928688"/>
          </a:xfrm>
        </p:spPr>
        <p:txBody>
          <a:bodyPr>
            <a:normAutofit/>
          </a:bodyPr>
          <a:lstStyle/>
          <a:p>
            <a:r>
              <a:rPr lang="en-US" dirty="0" smtClean="0"/>
              <a:t>Mother and Child Protection Card</a:t>
            </a:r>
          </a:p>
        </p:txBody>
      </p:sp>
      <p:sp>
        <p:nvSpPr>
          <p:cNvPr id="6" name="Footer Placeholder 5"/>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8835383-DEDB-4878-89B3-DFEA9596FD24}"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noAutofit/>
          </a:bodyPr>
          <a:lstStyle/>
          <a:p>
            <a:r>
              <a:rPr lang="en-US" sz="4000" b="1" dirty="0" smtClean="0"/>
              <a:t>Integrated Child Development Services (ICDS), India</a:t>
            </a:r>
            <a:endParaRPr lang="en-US" sz="4000" dirty="0"/>
          </a:p>
        </p:txBody>
      </p:sp>
      <p:sp>
        <p:nvSpPr>
          <p:cNvPr id="5" name="Slide Number Placeholder 4"/>
          <p:cNvSpPr>
            <a:spLocks noGrp="1"/>
          </p:cNvSpPr>
          <p:nvPr>
            <p:ph type="sldNum" sz="quarter" idx="12"/>
          </p:nvPr>
        </p:nvSpPr>
        <p:spPr/>
        <p:txBody>
          <a:bodyPr/>
          <a:lstStyle/>
          <a:p>
            <a:fld id="{18835383-DEDB-4878-89B3-DFEA9596FD24}" type="slidenum">
              <a:rPr lang="en-US" smtClean="0"/>
              <a:pPr/>
              <a:t>28</a:t>
            </a:fld>
            <a:endParaRPr lang="en-US"/>
          </a:p>
        </p:txBody>
      </p:sp>
      <p:sp>
        <p:nvSpPr>
          <p:cNvPr id="3" name="Content Placeholder 2"/>
          <p:cNvSpPr>
            <a:spLocks noGrp="1"/>
          </p:cNvSpPr>
          <p:nvPr>
            <p:ph sz="quarter" idx="1"/>
          </p:nvPr>
        </p:nvSpPr>
        <p:spPr>
          <a:xfrm>
            <a:off x="457200" y="1447800"/>
            <a:ext cx="8229600" cy="4876800"/>
          </a:xfrm>
        </p:spPr>
        <p:txBody>
          <a:bodyPr>
            <a:normAutofit fontScale="92500"/>
          </a:bodyPr>
          <a:lstStyle/>
          <a:p>
            <a:pPr>
              <a:buNone/>
            </a:pPr>
            <a:r>
              <a:rPr lang="en-US" b="1" dirty="0" smtClean="0"/>
              <a:t>Objectives: </a:t>
            </a:r>
            <a:endParaRPr lang="en-US" dirty="0" smtClean="0"/>
          </a:p>
          <a:p>
            <a:pPr lvl="0"/>
            <a:r>
              <a:rPr lang="en-US" dirty="0" smtClean="0"/>
              <a:t>to improve the nutritional &amp; health status of children in   0-6 years; </a:t>
            </a:r>
          </a:p>
          <a:p>
            <a:pPr lvl="0"/>
            <a:r>
              <a:rPr lang="en-US" dirty="0" smtClean="0"/>
              <a:t>to lay the foundation for proper psychological, physical and social development of the child; </a:t>
            </a:r>
          </a:p>
          <a:p>
            <a:pPr lvl="0"/>
            <a:r>
              <a:rPr lang="en-US" dirty="0" smtClean="0"/>
              <a:t>to reduce the incidence of mortality, morbidity, malnutrition and school dropout; </a:t>
            </a:r>
          </a:p>
          <a:p>
            <a:pPr lvl="0"/>
            <a:r>
              <a:rPr lang="en-US" dirty="0" smtClean="0"/>
              <a:t>to achieve effective co-ordination of policy &amp; implementation amongst the various departments to promote child development &amp;</a:t>
            </a:r>
          </a:p>
          <a:p>
            <a:pPr lvl="0"/>
            <a:r>
              <a:rPr lang="en-US" dirty="0" smtClean="0"/>
              <a:t>to enhance capability of mother to look after the normal health and nutritional needs of the child through proper nutrition and health education</a:t>
            </a:r>
          </a:p>
          <a:p>
            <a:pPr lvl="0"/>
            <a:endParaRPr lang="en-US" dirty="0" smtClean="0"/>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mn-lt"/>
              </a:rPr>
              <a:t>Integrated Child Development Services (ICDS), India</a:t>
            </a:r>
            <a:endParaRPr lang="en-US" dirty="0">
              <a:latin typeface="+mn-lt"/>
            </a:endParaRPr>
          </a:p>
        </p:txBody>
      </p:sp>
      <p:sp>
        <p:nvSpPr>
          <p:cNvPr id="5" name="Slide Number Placeholder 4"/>
          <p:cNvSpPr>
            <a:spLocks noGrp="1"/>
          </p:cNvSpPr>
          <p:nvPr>
            <p:ph type="sldNum" sz="quarter" idx="12"/>
          </p:nvPr>
        </p:nvSpPr>
        <p:spPr/>
        <p:txBody>
          <a:bodyPr/>
          <a:lstStyle/>
          <a:p>
            <a:fld id="{18835383-DEDB-4878-89B3-DFEA9596FD24}" type="slidenum">
              <a:rPr lang="en-US" smtClean="0"/>
              <a:pPr/>
              <a:t>29</a:t>
            </a:fld>
            <a:endParaRPr lang="en-US"/>
          </a:p>
        </p:txBody>
      </p:sp>
      <p:sp>
        <p:nvSpPr>
          <p:cNvPr id="3" name="Content Placeholder 2"/>
          <p:cNvSpPr>
            <a:spLocks noGrp="1"/>
          </p:cNvSpPr>
          <p:nvPr>
            <p:ph sz="quarter" idx="1"/>
          </p:nvPr>
        </p:nvSpPr>
        <p:spPr>
          <a:xfrm>
            <a:off x="457200" y="1676400"/>
            <a:ext cx="8229600" cy="4876800"/>
          </a:xfrm>
        </p:spPr>
        <p:txBody>
          <a:bodyPr>
            <a:normAutofit/>
          </a:bodyPr>
          <a:lstStyle/>
          <a:p>
            <a:r>
              <a:rPr lang="en-US" b="1" dirty="0" smtClean="0"/>
              <a:t>Services</a:t>
            </a:r>
            <a:r>
              <a:rPr lang="en-US" dirty="0" smtClean="0"/>
              <a:t>: </a:t>
            </a:r>
          </a:p>
          <a:p>
            <a:pPr marL="514350" lvl="0" indent="-514350">
              <a:buFont typeface="+mj-lt"/>
              <a:buAutoNum type="arabicPeriod"/>
            </a:pPr>
            <a:r>
              <a:rPr lang="en-US" dirty="0" smtClean="0"/>
              <a:t>supplementary nutrition, </a:t>
            </a:r>
          </a:p>
          <a:p>
            <a:pPr marL="514350" lvl="0" indent="-514350">
              <a:buFont typeface="+mj-lt"/>
              <a:buAutoNum type="arabicPeriod"/>
            </a:pPr>
            <a:r>
              <a:rPr lang="en-US" dirty="0" smtClean="0"/>
              <a:t>pre-school non-formal education and </a:t>
            </a:r>
          </a:p>
          <a:p>
            <a:pPr marL="514350" lvl="0" indent="-514350">
              <a:buFont typeface="+mj-lt"/>
              <a:buAutoNum type="arabicPeriod"/>
            </a:pPr>
            <a:r>
              <a:rPr lang="en-US" dirty="0" smtClean="0"/>
              <a:t>Nutrition, growth monitoring &amp; health education. </a:t>
            </a:r>
          </a:p>
          <a:p>
            <a:pPr marL="514350" lvl="0" indent="-514350">
              <a:buFont typeface="+mj-lt"/>
              <a:buAutoNum type="arabicPeriod"/>
            </a:pPr>
            <a:r>
              <a:rPr lang="en-US" dirty="0" smtClean="0"/>
              <a:t>immunization, </a:t>
            </a:r>
          </a:p>
          <a:p>
            <a:pPr marL="514350" lvl="0" indent="-514350">
              <a:buFont typeface="+mj-lt"/>
              <a:buAutoNum type="arabicPeriod"/>
            </a:pPr>
            <a:r>
              <a:rPr lang="en-US" dirty="0" smtClean="0"/>
              <a:t>health check-up, </a:t>
            </a:r>
          </a:p>
          <a:p>
            <a:pPr marL="514350" lvl="0" indent="-514350">
              <a:buFont typeface="+mj-lt"/>
              <a:buAutoNum type="arabicPeriod"/>
            </a:pPr>
            <a:r>
              <a:rPr lang="en-US" dirty="0" smtClean="0"/>
              <a:t>referral services, </a:t>
            </a:r>
          </a:p>
          <a:p>
            <a:pPr marL="514350" lvl="0" indent="-514350">
              <a:buFont typeface="+mj-lt"/>
              <a:buAutoNum type="arabicPeriod"/>
            </a:pPr>
            <a:endParaRPr lang="en-US" dirty="0" smtClean="0"/>
          </a:p>
          <a:p>
            <a:pPr marL="514350" lvl="0" indent="-514350">
              <a:buFont typeface="+mj-lt"/>
              <a:buAutoNum type="arabicPeriod"/>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639762"/>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Introduction</a:t>
            </a:r>
            <a:endParaRPr lang="en-US" dirty="0"/>
          </a:p>
        </p:txBody>
      </p:sp>
      <p:sp>
        <p:nvSpPr>
          <p:cNvPr id="5" name="Footer Placeholder 4"/>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8835383-DEDB-4878-89B3-DFEA9596FD24}" type="slidenum">
              <a:rPr lang="en-US" smtClean="0"/>
              <a:pPr/>
              <a:t>3</a:t>
            </a:fld>
            <a:endParaRPr lang="en-US"/>
          </a:p>
        </p:txBody>
      </p:sp>
      <p:sp>
        <p:nvSpPr>
          <p:cNvPr id="3" name="Content Placeholder 2"/>
          <p:cNvSpPr>
            <a:spLocks noGrp="1"/>
          </p:cNvSpPr>
          <p:nvPr>
            <p:ph sz="quarter" idx="1"/>
          </p:nvPr>
        </p:nvSpPr>
        <p:spPr>
          <a:xfrm>
            <a:off x="381000" y="1066800"/>
            <a:ext cx="8305800" cy="5410200"/>
          </a:xfrm>
        </p:spPr>
        <p:txBody>
          <a:bodyPr>
            <a:normAutofit/>
          </a:bodyPr>
          <a:lstStyle/>
          <a:p>
            <a:r>
              <a:rPr lang="en-US" b="1" i="1" dirty="0" smtClean="0"/>
              <a:t>Early childhood</a:t>
            </a:r>
            <a:r>
              <a:rPr lang="en-US" dirty="0" smtClean="0"/>
              <a:t> – </a:t>
            </a:r>
          </a:p>
          <a:p>
            <a:pPr lvl="1"/>
            <a:r>
              <a:rPr lang="en-US" dirty="0" smtClean="0"/>
              <a:t>India-  0-6years</a:t>
            </a:r>
          </a:p>
          <a:p>
            <a:pPr lvl="1"/>
            <a:r>
              <a:rPr lang="en-US" dirty="0" smtClean="0"/>
              <a:t>ECCD consultative group /WHO/Internationally</a:t>
            </a:r>
          </a:p>
          <a:p>
            <a:pPr lvl="1">
              <a:buNone/>
            </a:pPr>
            <a:r>
              <a:rPr lang="en-US" dirty="0" smtClean="0"/>
              <a:t>Prenatal-8 years</a:t>
            </a:r>
          </a:p>
          <a:p>
            <a:r>
              <a:rPr lang="en-US" b="1" i="1" dirty="0" smtClean="0"/>
              <a:t>Care</a:t>
            </a:r>
            <a:r>
              <a:rPr lang="en-US" i="1" dirty="0" smtClean="0"/>
              <a:t> </a:t>
            </a:r>
            <a:r>
              <a:rPr lang="en-US" dirty="0" smtClean="0"/>
              <a:t>- “the provision in the household and the community of time, attention and support to meet the physical, mental and social needs of the growing child and other household members”.</a:t>
            </a:r>
          </a:p>
          <a:p>
            <a:r>
              <a:rPr lang="en-US" b="1" i="1" dirty="0" smtClean="0"/>
              <a:t>Development</a:t>
            </a:r>
            <a:r>
              <a:rPr lang="en-US" dirty="0" smtClean="0"/>
              <a:t> - The process of change in which the child comes to master more and more complex levels of moving, thinking, feeling and interacting with people and objects in the environment.</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715962"/>
          </a:xfrm>
        </p:spPr>
        <p:txBody>
          <a:bodyPr>
            <a:normAutofit fontScale="90000"/>
          </a:bodyPr>
          <a:lstStyle/>
          <a:p>
            <a:r>
              <a:rPr lang="en-US" dirty="0" smtClean="0">
                <a:latin typeface="+mn-lt"/>
              </a:rPr>
              <a:t>ICDS  restructuring</a:t>
            </a:r>
            <a:endParaRPr lang="en-US" dirty="0">
              <a:latin typeface="+mn-lt"/>
            </a:endParaRPr>
          </a:p>
        </p:txBody>
      </p:sp>
      <p:sp>
        <p:nvSpPr>
          <p:cNvPr id="3" name="Content Placeholder 2"/>
          <p:cNvSpPr>
            <a:spLocks noGrp="1"/>
          </p:cNvSpPr>
          <p:nvPr>
            <p:ph sz="quarter" idx="1"/>
          </p:nvPr>
        </p:nvSpPr>
        <p:spPr>
          <a:xfrm>
            <a:off x="457200" y="914400"/>
            <a:ext cx="8229600" cy="5211763"/>
          </a:xfrm>
        </p:spPr>
        <p:txBody>
          <a:bodyPr>
            <a:noAutofit/>
          </a:bodyPr>
          <a:lstStyle/>
          <a:p>
            <a:pPr>
              <a:buNone/>
            </a:pPr>
            <a:r>
              <a:rPr lang="en-US" sz="2400" dirty="0" smtClean="0">
                <a:solidFill>
                  <a:schemeClr val="tx1">
                    <a:lumMod val="85000"/>
                    <a:lumOff val="15000"/>
                  </a:schemeClr>
                </a:solidFill>
              </a:rPr>
              <a:t>Re-designed package of services </a:t>
            </a:r>
          </a:p>
          <a:p>
            <a:pPr lvl="1"/>
            <a:r>
              <a:rPr lang="en-US" dirty="0" smtClean="0">
                <a:solidFill>
                  <a:schemeClr val="tx1">
                    <a:lumMod val="85000"/>
                    <a:lumOff val="15000"/>
                  </a:schemeClr>
                </a:solidFill>
              </a:rPr>
              <a:t>Focus on under -3 children, Care &amp; Counseling &amp; early stimulation</a:t>
            </a:r>
          </a:p>
          <a:p>
            <a:pPr lvl="1"/>
            <a:r>
              <a:rPr lang="en-US" dirty="0" smtClean="0">
                <a:solidFill>
                  <a:schemeClr val="tx1">
                    <a:lumMod val="85000"/>
                    <a:lumOff val="15000"/>
                  </a:schemeClr>
                </a:solidFill>
              </a:rPr>
              <a:t>Early Childhood Education and Development  </a:t>
            </a:r>
          </a:p>
          <a:p>
            <a:pPr lvl="0"/>
            <a:r>
              <a:rPr lang="en-IN" sz="2400" dirty="0" smtClean="0"/>
              <a:t>Repositioning the AWC as a “Vibrant ECD centre” to:</a:t>
            </a:r>
          </a:p>
          <a:p>
            <a:pPr lvl="1"/>
            <a:r>
              <a:rPr lang="en-IN" dirty="0" smtClean="0">
                <a:solidFill>
                  <a:schemeClr val="tx1">
                    <a:lumMod val="85000"/>
                    <a:lumOff val="15000"/>
                  </a:schemeClr>
                </a:solidFill>
              </a:rPr>
              <a:t>Become the first village outpost for health, nutrition and early learning </a:t>
            </a:r>
          </a:p>
          <a:p>
            <a:pPr lvl="1"/>
            <a:r>
              <a:rPr lang="en-IN" dirty="0" smtClean="0">
                <a:solidFill>
                  <a:schemeClr val="tx1">
                    <a:lumMod val="85000"/>
                    <a:lumOff val="15000"/>
                  </a:schemeClr>
                </a:solidFill>
              </a:rPr>
              <a:t>Operate for minimum of six hours of working, etc</a:t>
            </a:r>
            <a:endParaRPr lang="en-IN" dirty="0" smtClean="0"/>
          </a:p>
          <a:p>
            <a:pPr lvl="0"/>
            <a:r>
              <a:rPr lang="en-IN" sz="2400" dirty="0" smtClean="0"/>
              <a:t>Strengthening Package of Services </a:t>
            </a:r>
          </a:p>
          <a:p>
            <a:pPr lvl="1"/>
            <a:r>
              <a:rPr lang="en-IN" i="1" dirty="0" smtClean="0">
                <a:solidFill>
                  <a:schemeClr val="tx1">
                    <a:lumMod val="85000"/>
                    <a:lumOff val="15000"/>
                  </a:schemeClr>
                </a:solidFill>
              </a:rPr>
              <a:t>Strengthening ECCE, </a:t>
            </a:r>
          </a:p>
          <a:p>
            <a:pPr lvl="1"/>
            <a:r>
              <a:rPr lang="en-IN" i="1" dirty="0" smtClean="0">
                <a:solidFill>
                  <a:schemeClr val="tx1">
                    <a:lumMod val="85000"/>
                    <a:lumOff val="15000"/>
                  </a:schemeClr>
                </a:solidFill>
              </a:rPr>
              <a:t>Focus on under-3s</a:t>
            </a:r>
          </a:p>
          <a:p>
            <a:pPr lvl="1"/>
            <a:r>
              <a:rPr lang="en-IN" i="1" dirty="0" smtClean="0">
                <a:solidFill>
                  <a:schemeClr val="tx1">
                    <a:lumMod val="85000"/>
                    <a:lumOff val="15000"/>
                  </a:schemeClr>
                </a:solidFill>
              </a:rPr>
              <a:t>Care and Nutrition Counselling service for mothers of under-3s </a:t>
            </a:r>
          </a:p>
          <a:p>
            <a:pPr lvl="1"/>
            <a:r>
              <a:rPr lang="en-IN" i="1" dirty="0" smtClean="0">
                <a:solidFill>
                  <a:schemeClr val="tx1">
                    <a:lumMod val="85000"/>
                    <a:lumOff val="15000"/>
                  </a:schemeClr>
                </a:solidFill>
              </a:rPr>
              <a:t>Management of severe and moderate underweight </a:t>
            </a:r>
            <a:endParaRPr lang="en-US"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90600" y="1295400"/>
            <a:ext cx="7010400" cy="5314950"/>
          </a:xfrm>
        </p:spPr>
        <p:txBody>
          <a:bodyPr/>
          <a:lstStyle/>
          <a:p>
            <a:pPr algn="just">
              <a:spcBef>
                <a:spcPts val="0"/>
              </a:spcBef>
              <a:buBlip>
                <a:blip r:embed="rId3"/>
              </a:buBlip>
            </a:pPr>
            <a:r>
              <a:rPr lang="en-US" smtClean="0"/>
              <a:t>For </a:t>
            </a:r>
            <a:r>
              <a:rPr lang="en-US" b="1" smtClean="0"/>
              <a:t>Mainstreaming</a:t>
            </a:r>
            <a:r>
              <a:rPr lang="en-US" smtClean="0"/>
              <a:t> </a:t>
            </a:r>
            <a:r>
              <a:rPr lang="en-US" dirty="0" smtClean="0"/>
              <a:t>the concept of child development</a:t>
            </a:r>
          </a:p>
          <a:p>
            <a:pPr marL="0" indent="0" algn="just">
              <a:spcBef>
                <a:spcPts val="0"/>
              </a:spcBef>
              <a:buNone/>
            </a:pPr>
            <a:endParaRPr lang="en-US" dirty="0" smtClean="0"/>
          </a:p>
          <a:p>
            <a:pPr algn="just">
              <a:spcBef>
                <a:spcPts val="0"/>
              </a:spcBef>
              <a:buBlip>
                <a:blip r:embed="rId3"/>
              </a:buBlip>
            </a:pPr>
            <a:r>
              <a:rPr lang="en-US" dirty="0" smtClean="0"/>
              <a:t>For determining </a:t>
            </a:r>
            <a:r>
              <a:rPr lang="en-US" b="1" dirty="0" smtClean="0"/>
              <a:t>feasible strategies </a:t>
            </a:r>
            <a:r>
              <a:rPr lang="en-US" dirty="0" smtClean="0"/>
              <a:t>for ECD under the ICDS / RCH</a:t>
            </a:r>
          </a:p>
          <a:p>
            <a:pPr algn="just">
              <a:spcBef>
                <a:spcPts val="0"/>
              </a:spcBef>
              <a:buBlip>
                <a:blip r:embed="rId3"/>
              </a:buBlip>
            </a:pPr>
            <a:endParaRPr lang="en-US" dirty="0"/>
          </a:p>
          <a:p>
            <a:pPr algn="just">
              <a:spcBef>
                <a:spcPts val="0"/>
              </a:spcBef>
              <a:buBlip>
                <a:blip r:embed="rId3"/>
              </a:buBlip>
            </a:pPr>
            <a:r>
              <a:rPr lang="en-US" dirty="0" smtClean="0"/>
              <a:t>For </a:t>
            </a:r>
            <a:r>
              <a:rPr lang="en-US" b="1" dirty="0" smtClean="0"/>
              <a:t>capacity building </a:t>
            </a:r>
            <a:r>
              <a:rPr lang="en-US" dirty="0" smtClean="0"/>
              <a:t>of mothers and family to care for child development thereby seeking their active involvement and responsibility for child development</a:t>
            </a:r>
          </a:p>
          <a:p>
            <a:pPr algn="just">
              <a:spcBef>
                <a:spcPts val="0"/>
              </a:spcBef>
              <a:buBlip>
                <a:blip r:embed="rId3"/>
              </a:buBlip>
            </a:pPr>
            <a:endParaRPr lang="en-US" dirty="0"/>
          </a:p>
          <a:p>
            <a:pPr algn="just">
              <a:spcBef>
                <a:spcPts val="0"/>
              </a:spcBef>
              <a:buBlip>
                <a:blip r:embed="rId3"/>
              </a:buBlip>
            </a:pPr>
            <a:r>
              <a:rPr lang="en-US" dirty="0" smtClean="0"/>
              <a:t>To reduce burden of work on the AWW/ASHA once the capacity of community is developed.</a:t>
            </a:r>
          </a:p>
          <a:p>
            <a:pPr algn="just">
              <a:spcBef>
                <a:spcPts val="0"/>
              </a:spcBef>
              <a:buBlip>
                <a:blip r:embed="rId3"/>
              </a:buBlip>
            </a:pPr>
            <a:endParaRPr lang="en-US" dirty="0"/>
          </a:p>
        </p:txBody>
      </p:sp>
      <p:sp>
        <p:nvSpPr>
          <p:cNvPr id="4" name="Title 1"/>
          <p:cNvSpPr txBox="1">
            <a:spLocks/>
          </p:cNvSpPr>
          <p:nvPr/>
        </p:nvSpPr>
        <p:spPr bwMode="auto">
          <a:xfrm>
            <a:off x="609600" y="228600"/>
            <a:ext cx="8001000" cy="990600"/>
          </a:xfrm>
          <a:prstGeom prst="rect">
            <a:avLst/>
          </a:prstGeom>
        </p:spPr>
        <p:txBody>
          <a:bodyPr/>
          <a:lstStyle>
            <a:defPPr>
              <a:defRPr lang="en-US"/>
            </a:defPPr>
            <a:lvl1pPr eaLnBrk="1" hangingPunct="1">
              <a:buClr>
                <a:srgbClr val="000000"/>
              </a:buClr>
              <a:buSzPct val="100000"/>
              <a:defRPr sz="3600" b="1">
                <a:solidFill>
                  <a:srgbClr val="C00000"/>
                </a:solidFill>
                <a:latin typeface="+mj-lt"/>
                <a:ea typeface="+mj-ea"/>
                <a:cs typeface="+mj-cs"/>
              </a:defRPr>
            </a:lvl1pPr>
            <a:lvl2pPr eaLnBrk="1" hangingPunct="1">
              <a:buClr>
                <a:srgbClr val="000000"/>
              </a:buClr>
              <a:buSzPct val="100000"/>
              <a:defRPr sz="3200">
                <a:solidFill>
                  <a:srgbClr val="000000"/>
                </a:solidFill>
              </a:defRPr>
            </a:lvl2pPr>
            <a:lvl3pPr eaLnBrk="1" hangingPunct="1">
              <a:buClr>
                <a:srgbClr val="000000"/>
              </a:buClr>
              <a:buSzPct val="100000"/>
              <a:defRPr sz="3200">
                <a:solidFill>
                  <a:srgbClr val="000000"/>
                </a:solidFill>
              </a:defRPr>
            </a:lvl3pPr>
            <a:lvl4pPr eaLnBrk="1" hangingPunct="1">
              <a:buClr>
                <a:srgbClr val="000000"/>
              </a:buClr>
              <a:buSzPct val="100000"/>
              <a:defRPr sz="3200">
                <a:solidFill>
                  <a:srgbClr val="000000"/>
                </a:solidFill>
              </a:defRPr>
            </a:lvl4pPr>
            <a:lvl5pPr eaLnBrk="1" hangingPunct="1">
              <a:buClr>
                <a:srgbClr val="000000"/>
              </a:buClr>
              <a:buSzPct val="100000"/>
              <a:defRPr sz="3200">
                <a:solidFill>
                  <a:srgbClr val="000000"/>
                </a:solidFill>
              </a:defRPr>
            </a:lvl5pPr>
            <a:lvl6pPr marL="457200" fontAlgn="base">
              <a:spcBef>
                <a:spcPct val="0"/>
              </a:spcBef>
              <a:spcAft>
                <a:spcPct val="0"/>
              </a:spcAft>
              <a:buClr>
                <a:srgbClr val="000000"/>
              </a:buClr>
              <a:buSzPct val="100000"/>
              <a:defRPr sz="3200">
                <a:solidFill>
                  <a:srgbClr val="000000"/>
                </a:solidFill>
              </a:defRPr>
            </a:lvl6pPr>
            <a:lvl7pPr marL="914400" fontAlgn="base">
              <a:spcBef>
                <a:spcPct val="0"/>
              </a:spcBef>
              <a:spcAft>
                <a:spcPct val="0"/>
              </a:spcAft>
              <a:buClr>
                <a:srgbClr val="000000"/>
              </a:buClr>
              <a:buSzPct val="100000"/>
              <a:defRPr sz="3200">
                <a:solidFill>
                  <a:srgbClr val="000000"/>
                </a:solidFill>
              </a:defRPr>
            </a:lvl7pPr>
            <a:lvl8pPr marL="1371600" fontAlgn="base">
              <a:spcBef>
                <a:spcPct val="0"/>
              </a:spcBef>
              <a:spcAft>
                <a:spcPct val="0"/>
              </a:spcAft>
              <a:buClr>
                <a:srgbClr val="000000"/>
              </a:buClr>
              <a:buSzPct val="100000"/>
              <a:defRPr sz="3200">
                <a:solidFill>
                  <a:srgbClr val="000000"/>
                </a:solidFill>
              </a:defRPr>
            </a:lvl8pPr>
            <a:lvl9pPr marL="1828800" fontAlgn="base">
              <a:spcBef>
                <a:spcPct val="0"/>
              </a:spcBef>
              <a:spcAft>
                <a:spcPct val="0"/>
              </a:spcAft>
              <a:buClr>
                <a:srgbClr val="000000"/>
              </a:buClr>
              <a:buSzPct val="100000"/>
              <a:defRPr sz="3200">
                <a:solidFill>
                  <a:srgbClr val="000000"/>
                </a:solidFill>
              </a:defRPr>
            </a:lvl9pPr>
          </a:lstStyle>
          <a:p>
            <a:r>
              <a:rPr lang="en-US" sz="3200" dirty="0">
                <a:latin typeface="+mn-lt"/>
              </a:rPr>
              <a:t>WHO </a:t>
            </a:r>
            <a:r>
              <a:rPr lang="en-US" sz="3200" dirty="0" smtClean="0">
                <a:latin typeface="+mn-lt"/>
              </a:rPr>
              <a:t>Intervida </a:t>
            </a:r>
            <a:r>
              <a:rPr lang="en-US" sz="3200" dirty="0">
                <a:latin typeface="+mn-lt"/>
              </a:rPr>
              <a:t>Collaborative Project on ECD – An Opportunity</a:t>
            </a:r>
          </a:p>
        </p:txBody>
      </p:sp>
    </p:spTree>
    <p:extLst>
      <p:ext uri="{BB962C8B-B14F-4D97-AF65-F5344CB8AC3E}">
        <p14:creationId xmlns="" xmlns:p14="http://schemas.microsoft.com/office/powerpoint/2010/main" val="2134549463"/>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57200" y="274638"/>
            <a:ext cx="7086600" cy="1143000"/>
          </a:xfrm>
        </p:spPr>
        <p:txBody>
          <a:bodyPr>
            <a:normAutofit fontScale="90000"/>
          </a:bodyPr>
          <a:lstStyle/>
          <a:p>
            <a:pPr algn="l" eaLnBrk="1" hangingPunct="1"/>
            <a:r>
              <a:rPr lang="en-US" sz="3600" b="1" dirty="0">
                <a:latin typeface="Calibri" charset="0"/>
              </a:rPr>
              <a:t>Recommendations from The Lancet Series on Child Development (2007) </a:t>
            </a:r>
          </a:p>
        </p:txBody>
      </p:sp>
      <p:sp>
        <p:nvSpPr>
          <p:cNvPr id="39938" name="Rectangle 3"/>
          <p:cNvSpPr>
            <a:spLocks noGrp="1" noChangeArrowheads="1"/>
          </p:cNvSpPr>
          <p:nvPr>
            <p:ph sz="quarter" idx="1"/>
          </p:nvPr>
        </p:nvSpPr>
        <p:spPr>
          <a:xfrm>
            <a:off x="3505200" y="1828800"/>
            <a:ext cx="5334000" cy="3581400"/>
          </a:xfrm>
        </p:spPr>
        <p:txBody>
          <a:bodyPr>
            <a:normAutofit fontScale="92500" lnSpcReduction="20000"/>
          </a:bodyPr>
          <a:lstStyle/>
          <a:p>
            <a:pPr eaLnBrk="1" hangingPunct="1">
              <a:lnSpc>
                <a:spcPct val="90000"/>
              </a:lnSpc>
            </a:pPr>
            <a:r>
              <a:rPr lang="en-US" sz="2800" dirty="0">
                <a:latin typeface="Calibri" charset="0"/>
              </a:rPr>
              <a:t>ECD interventions have more impact when they:  </a:t>
            </a:r>
          </a:p>
          <a:p>
            <a:pPr eaLnBrk="1" hangingPunct="1">
              <a:lnSpc>
                <a:spcPct val="90000"/>
              </a:lnSpc>
            </a:pPr>
            <a:endParaRPr lang="en-US" sz="2800" dirty="0">
              <a:latin typeface="Calibri" charset="0"/>
            </a:endParaRPr>
          </a:p>
          <a:p>
            <a:pPr lvl="1" eaLnBrk="1" hangingPunct="1">
              <a:lnSpc>
                <a:spcPct val="90000"/>
              </a:lnSpc>
            </a:pPr>
            <a:r>
              <a:rPr lang="en-US" sz="2800" i="1" dirty="0">
                <a:latin typeface="Calibri" charset="0"/>
              </a:rPr>
              <a:t>Target disadvantaged children</a:t>
            </a:r>
          </a:p>
          <a:p>
            <a:pPr lvl="1" eaLnBrk="1" hangingPunct="1">
              <a:lnSpc>
                <a:spcPct val="90000"/>
              </a:lnSpc>
            </a:pPr>
            <a:r>
              <a:rPr lang="en-US" sz="2800" i="1" dirty="0">
                <a:latin typeface="Calibri" charset="0"/>
              </a:rPr>
              <a:t> Start with younger children</a:t>
            </a:r>
          </a:p>
          <a:p>
            <a:pPr lvl="1" eaLnBrk="1" hangingPunct="1">
              <a:lnSpc>
                <a:spcPct val="90000"/>
              </a:lnSpc>
            </a:pPr>
            <a:r>
              <a:rPr lang="en-US" sz="2800" i="1" dirty="0">
                <a:latin typeface="Calibri" charset="0"/>
              </a:rPr>
              <a:t> Are longer in duration</a:t>
            </a:r>
          </a:p>
          <a:p>
            <a:pPr lvl="1" eaLnBrk="1" hangingPunct="1">
              <a:lnSpc>
                <a:spcPct val="90000"/>
              </a:lnSpc>
            </a:pPr>
            <a:r>
              <a:rPr lang="en-US" sz="2800" i="1" dirty="0">
                <a:latin typeface="Calibri" charset="0"/>
              </a:rPr>
              <a:t> Comprehensive (health, nutrition, and development)</a:t>
            </a:r>
          </a:p>
          <a:p>
            <a:pPr lvl="1" eaLnBrk="1" hangingPunct="1">
              <a:lnSpc>
                <a:spcPct val="90000"/>
              </a:lnSpc>
            </a:pPr>
            <a:r>
              <a:rPr lang="en-US" sz="2800" i="1" dirty="0">
                <a:latin typeface="Calibri" charset="0"/>
              </a:rPr>
              <a:t> Consistent with cultural beliefs and practices </a:t>
            </a:r>
          </a:p>
          <a:p>
            <a:pPr eaLnBrk="1" hangingPunct="1">
              <a:lnSpc>
                <a:spcPct val="90000"/>
              </a:lnSpc>
            </a:pPr>
            <a:endParaRPr lang="en-US" sz="2800" dirty="0">
              <a:latin typeface="Calibri" charset="0"/>
            </a:endParaRPr>
          </a:p>
        </p:txBody>
      </p:sp>
      <p:pic>
        <p:nvPicPr>
          <p:cNvPr id="75778" name="Picture 2" descr="http://www.cdc.gov/ncbddd/fasd/images/mom-with-toddler-park-500px.jpg"/>
          <p:cNvPicPr>
            <a:picLocks noChangeAspect="1" noChangeArrowheads="1"/>
          </p:cNvPicPr>
          <p:nvPr/>
        </p:nvPicPr>
        <p:blipFill>
          <a:blip r:embed="rId3" cstate="print"/>
          <a:srcRect/>
          <a:stretch>
            <a:fillRect/>
          </a:stretch>
        </p:blipFill>
        <p:spPr bwMode="auto">
          <a:xfrm>
            <a:off x="381000" y="1524000"/>
            <a:ext cx="3124200" cy="4972051"/>
          </a:xfrm>
          <a:prstGeom prst="rect">
            <a:avLst/>
          </a:prstGeom>
          <a:noFill/>
        </p:spPr>
      </p:pic>
    </p:spTree>
    <p:extLst>
      <p:ext uri="{BB962C8B-B14F-4D97-AF65-F5344CB8AC3E}">
        <p14:creationId xmlns="" xmlns:p14="http://schemas.microsoft.com/office/powerpoint/2010/main" val="42435620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7772400" cy="715962"/>
          </a:xfrm>
        </p:spPr>
        <p:txBody>
          <a:bodyPr>
            <a:normAutofit fontScale="90000"/>
          </a:bodyPr>
          <a:lstStyle/>
          <a:p>
            <a:r>
              <a:rPr lang="en-US" b="1" dirty="0" smtClean="0">
                <a:latin typeface="+mn-lt"/>
              </a:rPr>
              <a:t>Key challenges</a:t>
            </a:r>
            <a:br>
              <a:rPr lang="en-US" b="1" dirty="0" smtClean="0">
                <a:latin typeface="+mn-lt"/>
              </a:rPr>
            </a:br>
            <a:endParaRPr lang="en-US" dirty="0">
              <a:latin typeface="+mn-lt"/>
            </a:endParaRPr>
          </a:p>
        </p:txBody>
      </p:sp>
      <p:sp>
        <p:nvSpPr>
          <p:cNvPr id="3" name="Content Placeholder 2"/>
          <p:cNvSpPr>
            <a:spLocks noGrp="1"/>
          </p:cNvSpPr>
          <p:nvPr>
            <p:ph sz="quarter" idx="1"/>
          </p:nvPr>
        </p:nvSpPr>
        <p:spPr>
          <a:xfrm>
            <a:off x="457200" y="609600"/>
            <a:ext cx="8229600" cy="5516563"/>
          </a:xfrm>
        </p:spPr>
        <p:txBody>
          <a:bodyPr>
            <a:normAutofit/>
          </a:bodyPr>
          <a:lstStyle/>
          <a:p>
            <a:pPr>
              <a:buNone/>
            </a:pPr>
            <a:endParaRPr lang="en-US" dirty="0" smtClean="0"/>
          </a:p>
          <a:p>
            <a:r>
              <a:rPr lang="en-US" sz="2800" dirty="0" smtClean="0"/>
              <a:t>Developing a strong conceptual framework</a:t>
            </a:r>
          </a:p>
          <a:p>
            <a:r>
              <a:rPr lang="en-US" sz="2800" dirty="0" smtClean="0"/>
              <a:t>Delivering properly sequenced and truly integrated services at the level of the client</a:t>
            </a:r>
          </a:p>
          <a:p>
            <a:r>
              <a:rPr lang="en-US" sz="2800" dirty="0" smtClean="0"/>
              <a:t> Assuring that the poorest families who need the services the most are reached.</a:t>
            </a:r>
          </a:p>
          <a:p>
            <a:r>
              <a:rPr lang="en-US" sz="2800" dirty="0" smtClean="0"/>
              <a:t>Adequately supporting community-based workers with limited measures</a:t>
            </a:r>
          </a:p>
          <a:p>
            <a:r>
              <a:rPr lang="en-US" sz="2800" dirty="0" smtClean="0"/>
              <a:t> Designing optimal cost-effective interventions</a:t>
            </a:r>
          </a:p>
          <a:p>
            <a:r>
              <a:rPr lang="en-US" sz="2800" dirty="0" smtClean="0"/>
              <a:t> Measurement issues</a:t>
            </a:r>
          </a:p>
          <a:p>
            <a:r>
              <a:rPr lang="en-US" sz="2800" dirty="0" smtClean="0"/>
              <a:t> Sustainability</a:t>
            </a:r>
          </a:p>
          <a:p>
            <a:endParaRPr lang="en-US" dirty="0" smtClean="0"/>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sz="quarter" idx="1"/>
          </p:nvPr>
        </p:nvSpPr>
        <p:spPr/>
        <p:txBody>
          <a:bodyPr>
            <a:normAutofit fontScale="92500" lnSpcReduction="10000"/>
          </a:bodyPr>
          <a:lstStyle/>
          <a:p>
            <a:r>
              <a:rPr lang="en-US" sz="1600" dirty="0" smtClean="0">
                <a:latin typeface="Calibri" pitchFamily="34" charset="0"/>
              </a:rPr>
              <a:t>World bank support for early childhood development: Case studies from Kenya, India, and the Philippines available on </a:t>
            </a:r>
            <a:r>
              <a:rPr lang="en-US" sz="1600" dirty="0" smtClean="0">
                <a:latin typeface="Calibri" pitchFamily="34" charset="0"/>
                <a:hlinkClick r:id="rId2"/>
              </a:rPr>
              <a:t>http://archive.unu.edu/unupress/food/V201e/ch12.htm</a:t>
            </a:r>
            <a:endParaRPr lang="en-US" sz="1600" dirty="0" smtClean="0">
              <a:latin typeface="Calibri" pitchFamily="34" charset="0"/>
            </a:endParaRPr>
          </a:p>
          <a:p>
            <a:r>
              <a:rPr lang="en-US" sz="1600" dirty="0" smtClean="0">
                <a:latin typeface="Calibri" pitchFamily="34" charset="0"/>
              </a:rPr>
              <a:t>United Nations international children’s emergency fund UNICEF </a:t>
            </a:r>
            <a:r>
              <a:rPr lang="en-US" sz="1600" dirty="0" smtClean="0">
                <a:latin typeface="Calibri" pitchFamily="34" charset="0"/>
                <a:hlinkClick r:id="rId3"/>
              </a:rPr>
              <a:t>http://www.unicef.org/earlychildhood/index</a:t>
            </a:r>
            <a:r>
              <a:rPr lang="en-US" sz="1600" dirty="0" smtClean="0">
                <a:latin typeface="Calibri" pitchFamily="34" charset="0"/>
              </a:rPr>
              <a:t> dated 8 </a:t>
            </a:r>
            <a:r>
              <a:rPr lang="en-US" sz="1600" dirty="0" err="1" smtClean="0">
                <a:latin typeface="Calibri" pitchFamily="34" charset="0"/>
              </a:rPr>
              <a:t>jan</a:t>
            </a:r>
            <a:r>
              <a:rPr lang="en-US" sz="1600" dirty="0" smtClean="0">
                <a:latin typeface="Calibri" pitchFamily="34" charset="0"/>
              </a:rPr>
              <a:t> 2014</a:t>
            </a:r>
          </a:p>
          <a:p>
            <a:r>
              <a:rPr lang="en-US" sz="1600" dirty="0" smtClean="0">
                <a:latin typeface="Calibri" pitchFamily="34" charset="0"/>
                <a:hlinkClick r:id="rId4"/>
              </a:rPr>
              <a:t>http://www.unicef.org/earlychildhood/files/Report_on_ECD_Research_1st_Global_Consultation.pdf</a:t>
            </a:r>
            <a:endParaRPr lang="en-US" sz="1600" dirty="0" smtClean="0">
              <a:latin typeface="Calibri" pitchFamily="34" charset="0"/>
            </a:endParaRPr>
          </a:p>
          <a:p>
            <a:r>
              <a:rPr lang="en-US" sz="1600" dirty="0" smtClean="0">
                <a:latin typeface="Calibri" pitchFamily="34" charset="0"/>
              </a:rPr>
              <a:t>Integrated Child Development Services (ICDS) Scheme. Available online at </a:t>
            </a:r>
            <a:r>
              <a:rPr lang="en-US" sz="1600" dirty="0" smtClean="0">
                <a:latin typeface="Calibri" pitchFamily="34" charset="0"/>
                <a:hlinkClick r:id="rId5" action="ppaction://hlinkfile"/>
              </a:rPr>
              <a:t>URL:http.wcd.nic.inicds.htm</a:t>
            </a:r>
            <a:endParaRPr lang="en-US" sz="1600" dirty="0" smtClean="0">
              <a:latin typeface="Calibri" pitchFamily="34" charset="0"/>
            </a:endParaRPr>
          </a:p>
          <a:p>
            <a:r>
              <a:rPr lang="en-US" sz="1600" dirty="0" smtClean="0">
                <a:latin typeface="Calibri" pitchFamily="34" charset="0"/>
              </a:rPr>
              <a:t>Patrice L Engle*, Maureen M Black. Child development in developing countries 3 Strategies to avoid the loss of developmental potential in more than 200 million children in the developing world. Lancet. Jan 2007; 369: 229–42</a:t>
            </a:r>
          </a:p>
          <a:p>
            <a:r>
              <a:rPr lang="en-US" sz="1600" i="1" dirty="0" smtClean="0">
                <a:latin typeface="Calibri" pitchFamily="34" charset="0"/>
              </a:rPr>
              <a:t>Patrice L Engle, </a:t>
            </a:r>
            <a:r>
              <a:rPr lang="en-US" sz="1600" i="1" dirty="0" err="1" smtClean="0">
                <a:latin typeface="Calibri" pitchFamily="34" charset="0"/>
              </a:rPr>
              <a:t>Lia</a:t>
            </a:r>
            <a:r>
              <a:rPr lang="en-US" sz="1600" i="1" dirty="0" smtClean="0">
                <a:latin typeface="Calibri" pitchFamily="34" charset="0"/>
              </a:rPr>
              <a:t> C H Fernald, Harold Alderman, </a:t>
            </a:r>
            <a:r>
              <a:rPr lang="en-US" sz="1600" i="1" dirty="0" err="1" smtClean="0">
                <a:latin typeface="Calibri" pitchFamily="34" charset="0"/>
              </a:rPr>
              <a:t>Jere</a:t>
            </a:r>
            <a:r>
              <a:rPr lang="en-US" sz="1600" i="1" dirty="0" smtClean="0">
                <a:latin typeface="Calibri" pitchFamily="34" charset="0"/>
              </a:rPr>
              <a:t> Behrman, Chloe O’Gara, Aisha </a:t>
            </a:r>
            <a:r>
              <a:rPr lang="en-US" sz="1600" i="1" dirty="0" err="1" smtClean="0">
                <a:latin typeface="Calibri" pitchFamily="34" charset="0"/>
              </a:rPr>
              <a:t>Yousafzai</a:t>
            </a:r>
            <a:r>
              <a:rPr lang="en-US" sz="1600" i="1" dirty="0" smtClean="0">
                <a:latin typeface="Calibri" pitchFamily="34" charset="0"/>
              </a:rPr>
              <a:t> et al.</a:t>
            </a:r>
            <a:r>
              <a:rPr lang="en-US" sz="1600" b="1" dirty="0" smtClean="0">
                <a:latin typeface="Calibri" pitchFamily="34" charset="0"/>
              </a:rPr>
              <a:t> </a:t>
            </a:r>
            <a:r>
              <a:rPr lang="en-US" sz="1600" dirty="0" smtClean="0">
                <a:latin typeface="Calibri" pitchFamily="34" charset="0"/>
              </a:rPr>
              <a:t>Strategies for reducing inequalities and improving developmental outcomes for young children in low-income and middle-income countries. Lancet . Oct 2011;378:1339-1353</a:t>
            </a:r>
          </a:p>
          <a:p>
            <a:r>
              <a:rPr lang="nl-NL" sz="1600" dirty="0" smtClean="0">
                <a:latin typeface="Calibri" pitchFamily="34" charset="0"/>
              </a:rPr>
              <a:t> Grantham-McGregor SM et al. Nutritional supplementation, psychosocial stimulation, and mental development of stunted children: the Jamaican Study. </a:t>
            </a:r>
            <a:r>
              <a:rPr lang="nl-NL" sz="1600" i="1" dirty="0" smtClean="0">
                <a:latin typeface="Calibri" pitchFamily="34" charset="0"/>
              </a:rPr>
              <a:t>Lancet, </a:t>
            </a:r>
            <a:r>
              <a:rPr lang="nl-NL" sz="1600" dirty="0" smtClean="0">
                <a:latin typeface="Calibri" pitchFamily="34" charset="0"/>
              </a:rPr>
              <a:t>1991, 338:1-5. </a:t>
            </a:r>
          </a:p>
          <a:p>
            <a:r>
              <a:rPr lang="en-US" sz="1600" dirty="0" err="1" smtClean="0"/>
              <a:t>Winick</a:t>
            </a:r>
            <a:r>
              <a:rPr lang="en-US" sz="1600" dirty="0" smtClean="0"/>
              <a:t> M, Meyer K, Harris R. Malnutrition and environmental enrichment by early adoption. </a:t>
            </a:r>
            <a:r>
              <a:rPr lang="fr-FR" sz="1600" i="1" dirty="0" smtClean="0"/>
              <a:t>Science,</a:t>
            </a:r>
            <a:r>
              <a:rPr lang="fr-FR" sz="1600" dirty="0" smtClean="0"/>
              <a:t> 1975, 190 (4220):1173-1175</a:t>
            </a:r>
            <a:endParaRPr lang="nl-NL" sz="1600" dirty="0" smtClean="0">
              <a:latin typeface="Calibri" pitchFamily="34" charset="0"/>
            </a:endParaRPr>
          </a:p>
          <a:p>
            <a:endParaRPr lang="en-US" sz="1600" dirty="0" smtClean="0"/>
          </a:p>
          <a:p>
            <a:endParaRPr lang="en-US" sz="1600" dirty="0" smtClean="0"/>
          </a:p>
          <a:p>
            <a:endParaRPr lang="en-US" sz="1600" dirty="0" smtClean="0"/>
          </a:p>
          <a:p>
            <a:endParaRPr lang="en-US" sz="1600" dirty="0" smtClean="0"/>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381000"/>
            <a:ext cx="2590800" cy="1582621"/>
          </a:xfrm>
        </p:spPr>
        <p:txBody>
          <a:bodyPr>
            <a:normAutofit/>
          </a:bodyPr>
          <a:lstStyle/>
          <a:p>
            <a:endParaRPr lang="en-US" sz="3600" dirty="0"/>
          </a:p>
        </p:txBody>
      </p:sp>
      <p:sp>
        <p:nvSpPr>
          <p:cNvPr id="3" name="Text Placeholder 2"/>
          <p:cNvSpPr>
            <a:spLocks noGrp="1"/>
          </p:cNvSpPr>
          <p:nvPr>
            <p:ph type="body" sz="half" idx="2"/>
          </p:nvPr>
        </p:nvSpPr>
        <p:spPr/>
        <p:txBody>
          <a:bodyPr/>
          <a:lstStyle/>
          <a:p>
            <a:endParaRPr lang="en-US" dirty="0"/>
          </a:p>
        </p:txBody>
      </p:sp>
      <p:sp>
        <p:nvSpPr>
          <p:cNvPr id="5" name="Slide Number Placeholder 4"/>
          <p:cNvSpPr>
            <a:spLocks noGrp="1"/>
          </p:cNvSpPr>
          <p:nvPr>
            <p:ph type="sldNum" sz="quarter" idx="12"/>
          </p:nvPr>
        </p:nvSpPr>
        <p:spPr/>
        <p:txBody>
          <a:bodyPr/>
          <a:lstStyle/>
          <a:p>
            <a:fld id="{18835383-DEDB-4878-89B3-DFEA9596FD24}" type="slidenum">
              <a:rPr lang="en-US" smtClean="0"/>
              <a:pPr/>
              <a:t>35</a:t>
            </a:fld>
            <a:endParaRPr lang="en-US"/>
          </a:p>
        </p:txBody>
      </p:sp>
      <p:pic>
        <p:nvPicPr>
          <p:cNvPr id="7" name="Picture Placeholder 6"/>
          <p:cNvPicPr>
            <a:picLocks noGrp="1"/>
          </p:cNvPicPr>
          <p:nvPr>
            <p:ph type="pic" idx="1"/>
          </p:nvPr>
        </p:nvPicPr>
        <p:blipFill>
          <a:blip r:embed="rId3" cstate="print"/>
          <a:srcRect t="16067" b="16067"/>
          <a:stretch>
            <a:fillRect/>
          </a:stretch>
        </p:blipFill>
        <p:spPr bwMode="auto">
          <a:prstGeom prst="rect">
            <a:avLst/>
          </a:prstGeom>
          <a:noFill/>
          <a:ln w="9525">
            <a:noFill/>
            <a:miter lim="800000"/>
            <a:headEnd/>
            <a:tailEnd/>
          </a:ln>
        </p:spPr>
      </p:pic>
      <p:pic>
        <p:nvPicPr>
          <p:cNvPr id="8" name="Picture 7"/>
          <p:cNvPicPr/>
          <p:nvPr/>
        </p:nvPicPr>
        <p:blipFill>
          <a:blip r:embed="rId4" cstate="print"/>
          <a:srcRect/>
          <a:stretch>
            <a:fillRect/>
          </a:stretch>
        </p:blipFill>
        <p:spPr bwMode="auto">
          <a:xfrm>
            <a:off x="0" y="0"/>
            <a:ext cx="4343400" cy="2743200"/>
          </a:xfrm>
          <a:prstGeom prst="rect">
            <a:avLst/>
          </a:prstGeom>
          <a:noFill/>
          <a:ln w="9525">
            <a:noFill/>
            <a:miter lim="800000"/>
            <a:headEnd/>
            <a:tailEnd/>
          </a:ln>
        </p:spPr>
      </p:pic>
      <p:pic>
        <p:nvPicPr>
          <p:cNvPr id="10" name="Picture 9" descr="01.jpg"/>
          <p:cNvPicPr/>
          <p:nvPr/>
        </p:nvPicPr>
        <p:blipFill>
          <a:blip r:embed="rId5" cstate="print"/>
          <a:srcRect/>
          <a:stretch>
            <a:fillRect/>
          </a:stretch>
        </p:blipFill>
        <p:spPr bwMode="auto">
          <a:xfrm rot="426273">
            <a:off x="3759074" y="1192863"/>
            <a:ext cx="4852988" cy="5638800"/>
          </a:xfrm>
          <a:prstGeom prst="rect">
            <a:avLst/>
          </a:prstGeom>
          <a:noFill/>
          <a:ln w="9525">
            <a:noFill/>
            <a:miter lim="800000"/>
            <a:headEnd/>
            <a:tailEnd/>
          </a:ln>
        </p:spPr>
      </p:pic>
      <p:pic>
        <p:nvPicPr>
          <p:cNvPr id="297987" name="Picture 3" descr="C:\Documents and Settings\anil\My Documents\My Pictures\lovely\image004.jpg"/>
          <p:cNvPicPr>
            <a:picLocks noChangeAspect="1" noChangeArrowheads="1"/>
          </p:cNvPicPr>
          <p:nvPr/>
        </p:nvPicPr>
        <p:blipFill>
          <a:blip r:embed="rId6" cstate="print"/>
          <a:srcRect/>
          <a:stretch>
            <a:fillRect/>
          </a:stretch>
        </p:blipFill>
        <p:spPr bwMode="auto">
          <a:xfrm rot="20420036">
            <a:off x="322210" y="3019073"/>
            <a:ext cx="3899908" cy="2590800"/>
          </a:xfrm>
          <a:prstGeom prst="rect">
            <a:avLst/>
          </a:prstGeom>
          <a:noFill/>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5EE1C6E9-C3CA-40D5-92AE-94B67EABD416}" type="slidenum">
              <a:rPr lang="en-US" smtClean="0"/>
              <a:pPr/>
              <a:t>36</a:t>
            </a:fld>
            <a:endParaRPr lang="en-US" smtClean="0"/>
          </a:p>
        </p:txBody>
      </p:sp>
      <p:pic>
        <p:nvPicPr>
          <p:cNvPr id="45059" name="Picture 6" descr="Child-Thank-You.jpg"/>
          <p:cNvPicPr>
            <a:picLocks noChangeAspect="1"/>
          </p:cNvPicPr>
          <p:nvPr/>
        </p:nvPicPr>
        <p:blipFill>
          <a:blip r:embed="rId2" cstate="print"/>
          <a:srcRect/>
          <a:stretch>
            <a:fillRect/>
          </a:stretch>
        </p:blipFill>
        <p:spPr bwMode="auto">
          <a:xfrm>
            <a:off x="228600" y="152400"/>
            <a:ext cx="8999220" cy="66936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28600"/>
            <a:ext cx="6553200" cy="3970318"/>
          </a:xfrm>
          <a:prstGeom prst="rect">
            <a:avLst/>
          </a:prstGeom>
        </p:spPr>
        <p:txBody>
          <a:bodyPr wrap="square">
            <a:spAutoFit/>
          </a:bodyPr>
          <a:lstStyle/>
          <a:p>
            <a:r>
              <a:rPr lang="en-US" b="1" dirty="0" smtClean="0"/>
              <a:t>Developmental quotient.</a:t>
            </a:r>
            <a:r>
              <a:rPr lang="en-US" dirty="0" smtClean="0"/>
              <a:t> </a:t>
            </a:r>
          </a:p>
          <a:p>
            <a:r>
              <a:rPr lang="en-US" dirty="0" smtClean="0"/>
              <a:t>The developmental quotient is a measure of the rate of development. </a:t>
            </a:r>
          </a:p>
          <a:p>
            <a:r>
              <a:rPr lang="en-US" dirty="0" smtClean="0"/>
              <a:t>By using the mean or median age at which a milestone presents, a functional age equivalent (AE) for a child’s development is given. (For example, the child who is walking unsupported has a gross motor age equivalent of 12 months.) </a:t>
            </a:r>
          </a:p>
          <a:p>
            <a:r>
              <a:rPr lang="en-US" dirty="0" smtClean="0"/>
              <a:t>The developmental quotient (DQ) is calculated by dividing the age equivalent by the child’s chronological age (CA). The developmental quotient represents the rate of development at evaluation and is arithmetically represented by DQ= AE/CA X 100. A developmental quotient of 100, therefore, represents the mean or average rate of development. Using the standard score model, with a standard deviation equaling 15 DQ points, a developmental quotient of less than 70 represents significant delay, with development 2 standard deviations below the mean</a:t>
            </a:r>
            <a:endParaRPr lang="en-US" dirty="0"/>
          </a:p>
        </p:txBody>
      </p:sp>
      <p:sp>
        <p:nvSpPr>
          <p:cNvPr id="3" name="Rectangle 2"/>
          <p:cNvSpPr/>
          <p:nvPr/>
        </p:nvSpPr>
        <p:spPr>
          <a:xfrm>
            <a:off x="2286000" y="3962400"/>
            <a:ext cx="4572000" cy="646331"/>
          </a:xfrm>
          <a:prstGeom prst="rect">
            <a:avLst/>
          </a:prstGeom>
        </p:spPr>
        <p:txBody>
          <a:bodyPr wrap="square">
            <a:spAutoFit/>
          </a:bodyPr>
          <a:lstStyle/>
          <a:p>
            <a:endParaRPr lang="en-US" dirty="0" smtClean="0"/>
          </a:p>
          <a:p>
            <a:r>
              <a:rPr lang="en-US" dirty="0" smtClean="0"/>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4572000" cy="3970318"/>
          </a:xfrm>
          <a:prstGeom prst="rect">
            <a:avLst/>
          </a:prstGeom>
        </p:spPr>
        <p:txBody>
          <a:bodyPr wrap="square">
            <a:spAutoFit/>
          </a:bodyPr>
          <a:lstStyle/>
          <a:p>
            <a:endParaRPr lang="en-US" dirty="0" smtClean="0"/>
          </a:p>
          <a:p>
            <a:r>
              <a:rPr lang="en-US" dirty="0" smtClean="0"/>
              <a:t> Overview: The Adaptive Developmental Quotient (DQ) is a ratio of the functional age to the chronological age. It is a means to simply express a developmental delay. </a:t>
            </a:r>
          </a:p>
          <a:p>
            <a:r>
              <a:rPr lang="en-US" dirty="0" smtClean="0"/>
              <a:t>developmental quotient = ((developmental age) / (chronological age)) * 100 </a:t>
            </a:r>
          </a:p>
          <a:p>
            <a:r>
              <a:rPr lang="en-US" dirty="0" smtClean="0"/>
              <a:t>where: </a:t>
            </a:r>
          </a:p>
          <a:p>
            <a:r>
              <a:rPr lang="en-US" dirty="0" smtClean="0"/>
              <a:t>• If the infant was born prematurely the chronological age should be corrected for the gestational age at birth during the first year of life. </a:t>
            </a:r>
          </a:p>
          <a:p>
            <a:r>
              <a:rPr lang="en-US" dirty="0" smtClean="0"/>
              <a:t>• The adaptive developmental quotient uses a development measure such as the Gesell scales. Similar quotients may use IQ or other measures. </a:t>
            </a:r>
            <a:endParaRPr lang="en-US" dirty="0"/>
          </a:p>
        </p:txBody>
      </p:sp>
      <p:sp>
        <p:nvSpPr>
          <p:cNvPr id="3" name="Rectangle 2"/>
          <p:cNvSpPr/>
          <p:nvPr/>
        </p:nvSpPr>
        <p:spPr>
          <a:xfrm>
            <a:off x="1143000" y="4343400"/>
            <a:ext cx="4572000" cy="2031325"/>
          </a:xfrm>
          <a:prstGeom prst="rect">
            <a:avLst/>
          </a:prstGeom>
        </p:spPr>
        <p:txBody>
          <a:bodyPr>
            <a:spAutoFit/>
          </a:bodyPr>
          <a:lstStyle/>
          <a:p>
            <a:endParaRPr lang="en-US" dirty="0" smtClean="0"/>
          </a:p>
          <a:p>
            <a:r>
              <a:rPr lang="en-US" dirty="0" smtClean="0"/>
              <a:t> Interpretation: </a:t>
            </a:r>
          </a:p>
          <a:p>
            <a:r>
              <a:rPr lang="en-US" dirty="0" smtClean="0"/>
              <a:t>• maximum score (usually) is 100. </a:t>
            </a:r>
            <a:r>
              <a:rPr lang="en-US" b="1" dirty="0" smtClean="0"/>
              <a:t>Developmental Quotient 	Interpretation 	</a:t>
            </a:r>
          </a:p>
          <a:p>
            <a:r>
              <a:rPr lang="en-US" dirty="0" smtClean="0"/>
              <a:t>&gt; = 85 	normal 	</a:t>
            </a:r>
          </a:p>
          <a:p>
            <a:r>
              <a:rPr lang="en-US" dirty="0" smtClean="0"/>
              <a:t>71-84 	mild-to-moderate delay 	</a:t>
            </a:r>
          </a:p>
          <a:p>
            <a:r>
              <a:rPr lang="en-US" dirty="0" smtClean="0"/>
              <a:t>&lt;= 70 	severe delay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6172200" cy="2031325"/>
          </a:xfrm>
          <a:prstGeom prst="rect">
            <a:avLst/>
          </a:prstGeom>
        </p:spPr>
        <p:txBody>
          <a:bodyPr wrap="square">
            <a:spAutoFit/>
          </a:bodyPr>
          <a:lstStyle/>
          <a:p>
            <a:r>
              <a:rPr lang="en-US" dirty="0" smtClean="0"/>
              <a:t>Emotional Quotient is different because instead of measuring your general intelligence, it measures your emotional intelligence. Emotional Quotient is the ability to sense, understand and effectively apply the power and acumen of emotions to facilitate high levels of collaboration and productivity. In the business environment, Emotional Quotient is important because it helps you leverage your awareness of emotions for effectiveness in the workplace.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10600" cy="715962"/>
          </a:xfrm>
        </p:spPr>
        <p:txBody>
          <a:bodyPr>
            <a:normAutofit fontScale="90000"/>
          </a:bodyPr>
          <a:lstStyle/>
          <a:p>
            <a:r>
              <a:rPr lang="en-US" dirty="0" smtClean="0"/>
              <a:t>Introduction cont….</a:t>
            </a:r>
            <a:endParaRPr lang="en-US" dirty="0"/>
          </a:p>
        </p:txBody>
      </p:sp>
      <p:sp>
        <p:nvSpPr>
          <p:cNvPr id="3" name="Content Placeholder 2"/>
          <p:cNvSpPr>
            <a:spLocks noGrp="1"/>
          </p:cNvSpPr>
          <p:nvPr>
            <p:ph sz="quarter" idx="1"/>
          </p:nvPr>
        </p:nvSpPr>
        <p:spPr>
          <a:xfrm>
            <a:off x="533400" y="1447800"/>
            <a:ext cx="8153400" cy="4572000"/>
          </a:xfrm>
        </p:spPr>
        <p:txBody>
          <a:bodyPr/>
          <a:lstStyle/>
          <a:p>
            <a:r>
              <a:rPr lang="en-US" dirty="0" smtClean="0"/>
              <a:t>Early childhood development is multidimensional, encompassing several aspects of a child’s well-being: physical, social, emotional and mental..</a:t>
            </a:r>
          </a:p>
          <a:p>
            <a:r>
              <a:rPr lang="en-US" dirty="0" smtClean="0">
                <a:ea typeface="ＭＳ Ｐゴシック" pitchFamily="34" charset="-128"/>
              </a:rPr>
              <a:t>Most children who have a poor start in life often do not reach their full potential…..  </a:t>
            </a:r>
          </a:p>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4572000" cy="1754326"/>
          </a:xfrm>
          <a:prstGeom prst="rect">
            <a:avLst/>
          </a:prstGeom>
        </p:spPr>
        <p:txBody>
          <a:bodyPr wrap="square">
            <a:spAutoFit/>
          </a:bodyPr>
          <a:lstStyle/>
          <a:p>
            <a:r>
              <a:rPr lang="en-US" dirty="0" smtClean="0"/>
              <a:t> Good ECE centers are characterized</a:t>
            </a:r>
          </a:p>
          <a:p>
            <a:r>
              <a:rPr lang="en-US" dirty="0" smtClean="0"/>
              <a:t>by quality in a range of areas: safe and appropriate infrastructure, </a:t>
            </a:r>
            <a:r>
              <a:rPr lang="en-US" dirty="0" err="1" smtClean="0"/>
              <a:t>eff</a:t>
            </a:r>
            <a:r>
              <a:rPr lang="en-US" dirty="0" smtClean="0"/>
              <a:t> </a:t>
            </a:r>
            <a:r>
              <a:rPr lang="en-US" dirty="0" err="1" smtClean="0"/>
              <a:t>ective</a:t>
            </a:r>
            <a:endParaRPr lang="en-US" dirty="0" smtClean="0"/>
          </a:p>
          <a:p>
            <a:r>
              <a:rPr lang="en-US" dirty="0" smtClean="0"/>
              <a:t>daily program structures, personal care routines, interactions with staff , and activities to</a:t>
            </a:r>
          </a:p>
          <a:p>
            <a:r>
              <a:rPr lang="en-US" dirty="0" smtClean="0"/>
              <a:t>promote physical, social, and cognitive development.</a:t>
            </a:r>
            <a:endParaRPr lang="en-US" dirty="0"/>
          </a:p>
        </p:txBody>
      </p:sp>
      <p:sp>
        <p:nvSpPr>
          <p:cNvPr id="3" name="Rectangle 2"/>
          <p:cNvSpPr/>
          <p:nvPr/>
        </p:nvSpPr>
        <p:spPr>
          <a:xfrm>
            <a:off x="1447800" y="2667000"/>
            <a:ext cx="3505200" cy="3139321"/>
          </a:xfrm>
          <a:prstGeom prst="rect">
            <a:avLst/>
          </a:prstGeom>
        </p:spPr>
        <p:txBody>
          <a:bodyPr wrap="square">
            <a:spAutoFit/>
          </a:bodyPr>
          <a:lstStyle/>
          <a:p>
            <a:r>
              <a:rPr lang="en-US" dirty="0" smtClean="0"/>
              <a:t> </a:t>
            </a:r>
            <a:r>
              <a:rPr lang="en-US" sz="900" dirty="0" smtClean="0"/>
              <a:t>The last 20 years of early child policy in Brazil have </a:t>
            </a:r>
            <a:r>
              <a:rPr lang="en-US" sz="900" dirty="0" err="1" smtClean="0"/>
              <a:t>signifi</a:t>
            </a:r>
            <a:r>
              <a:rPr lang="en-US" sz="900" dirty="0" smtClean="0"/>
              <a:t> </a:t>
            </a:r>
            <a:r>
              <a:rPr lang="en-US" sz="900" dirty="0" err="1" smtClean="0"/>
              <a:t>cantly</a:t>
            </a:r>
            <a:r>
              <a:rPr lang="en-US" sz="900" dirty="0" smtClean="0"/>
              <a:t> improved</a:t>
            </a:r>
          </a:p>
          <a:p>
            <a:r>
              <a:rPr lang="en-US" sz="900" dirty="0" smtClean="0"/>
              <a:t>the situation for children and paved the way for future improvements. The Fed-xii Executive Summary</a:t>
            </a:r>
          </a:p>
          <a:p>
            <a:r>
              <a:rPr lang="en-US" sz="900" dirty="0" err="1" smtClean="0"/>
              <a:t>eral</a:t>
            </a:r>
            <a:r>
              <a:rPr lang="en-US" sz="900" dirty="0" smtClean="0"/>
              <a:t> Constitution of 1988 made children citizens and added ECE to the purview of the</a:t>
            </a:r>
          </a:p>
          <a:p>
            <a:r>
              <a:rPr lang="en-US" sz="900" dirty="0" smtClean="0"/>
              <a:t>Ministry of Education, underscoring the educational as well as the social welfare-based</a:t>
            </a:r>
          </a:p>
          <a:p>
            <a:r>
              <a:rPr lang="en-US" sz="900" dirty="0" smtClean="0"/>
              <a:t>motivation for ECE. The starting age in Brazil for formal education has been decreasing</a:t>
            </a:r>
          </a:p>
          <a:p>
            <a:r>
              <a:rPr lang="en-US" sz="900" dirty="0" smtClean="0"/>
              <a:t>over time, from seven prior to 1996 to six in 2007, and </a:t>
            </a:r>
            <a:r>
              <a:rPr lang="en-US" sz="900" dirty="0" err="1" smtClean="0"/>
              <a:t>fi</a:t>
            </a:r>
            <a:r>
              <a:rPr lang="en-US" sz="900" dirty="0" smtClean="0"/>
              <a:t> </a:t>
            </a:r>
            <a:r>
              <a:rPr lang="en-US" sz="900" dirty="0" err="1" smtClean="0"/>
              <a:t>nally</a:t>
            </a:r>
            <a:r>
              <a:rPr lang="en-US" sz="900" dirty="0" smtClean="0"/>
              <a:t>—by constitutional amendment—to</a:t>
            </a:r>
          </a:p>
          <a:p>
            <a:r>
              <a:rPr lang="en-US" sz="900" dirty="0" smtClean="0"/>
              <a:t>four in 2009. Brazil’s school starting age is now among the youngest in the</a:t>
            </a:r>
          </a:p>
          <a:p>
            <a:r>
              <a:rPr lang="en-US" sz="900" dirty="0" smtClean="0"/>
              <a:t>world. Two school </a:t>
            </a:r>
            <a:r>
              <a:rPr lang="en-US" sz="900" dirty="0" err="1" smtClean="0"/>
              <a:t>fi</a:t>
            </a:r>
            <a:r>
              <a:rPr lang="en-US" sz="900" dirty="0" smtClean="0"/>
              <a:t> </a:t>
            </a:r>
            <a:r>
              <a:rPr lang="en-US" sz="900" dirty="0" err="1" smtClean="0"/>
              <a:t>nance</a:t>
            </a:r>
            <a:r>
              <a:rPr lang="en-US" sz="900" dirty="0" smtClean="0"/>
              <a:t> laws have also helped partially equalize access to education</a:t>
            </a:r>
          </a:p>
          <a:p>
            <a:r>
              <a:rPr lang="en-US" sz="900" dirty="0" err="1" smtClean="0"/>
              <a:t>fi</a:t>
            </a:r>
            <a:r>
              <a:rPr lang="en-US" sz="900" dirty="0" smtClean="0"/>
              <a:t> </a:t>
            </a:r>
            <a:r>
              <a:rPr lang="en-US" sz="900" dirty="0" err="1" smtClean="0"/>
              <a:t>nancing</a:t>
            </a:r>
            <a:r>
              <a:rPr lang="en-US" sz="900" dirty="0" smtClean="0"/>
              <a:t>. First, in 1998, FUNDEF provided more education funds to municipalities—</a:t>
            </a:r>
          </a:p>
          <a:p>
            <a:r>
              <a:rPr lang="en-US" sz="900" dirty="0" smtClean="0"/>
              <a:t>particularly those in the poorest states—potentially freeing up funds for ECE. In 2007,</a:t>
            </a:r>
          </a:p>
          <a:p>
            <a:r>
              <a:rPr lang="en-US" sz="900" dirty="0" smtClean="0"/>
              <a:t>FUNDEB </a:t>
            </a:r>
            <a:r>
              <a:rPr lang="en-US" sz="900" dirty="0" err="1" smtClean="0"/>
              <a:t>specifi</a:t>
            </a:r>
            <a:r>
              <a:rPr lang="en-US" sz="900" dirty="0" smtClean="0"/>
              <a:t> </a:t>
            </a:r>
            <a:r>
              <a:rPr lang="en-US" sz="900" dirty="0" err="1" smtClean="0"/>
              <a:t>cally</a:t>
            </a:r>
            <a:r>
              <a:rPr lang="en-US" sz="900" dirty="0" smtClean="0"/>
              <a:t> paid municipalities for enrolling children in ECE. Both laws have</a:t>
            </a:r>
          </a:p>
          <a:p>
            <a:r>
              <a:rPr lang="en-US" sz="900" dirty="0" smtClean="0"/>
              <a:t>helped make an early school starting age a real possibility for Brazil’s children. </a:t>
            </a:r>
            <a:endParaRPr lang="en-US" sz="9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8610600" cy="3416320"/>
          </a:xfrm>
          <a:prstGeom prst="rect">
            <a:avLst/>
          </a:prstGeom>
        </p:spPr>
        <p:txBody>
          <a:bodyPr wrap="square">
            <a:spAutoFit/>
          </a:bodyPr>
          <a:lstStyle/>
          <a:p>
            <a:r>
              <a:rPr lang="en-US" dirty="0" smtClean="0"/>
              <a:t> The last 20 years of early child policy in Brazil have </a:t>
            </a:r>
            <a:r>
              <a:rPr lang="en-US" dirty="0" err="1" smtClean="0"/>
              <a:t>signifi</a:t>
            </a:r>
            <a:r>
              <a:rPr lang="en-US" dirty="0" smtClean="0"/>
              <a:t> </a:t>
            </a:r>
            <a:r>
              <a:rPr lang="en-US" dirty="0" err="1" smtClean="0"/>
              <a:t>cantly</a:t>
            </a:r>
            <a:r>
              <a:rPr lang="en-US" dirty="0" smtClean="0"/>
              <a:t> improved</a:t>
            </a:r>
          </a:p>
          <a:p>
            <a:r>
              <a:rPr lang="en-US" dirty="0" smtClean="0"/>
              <a:t>the situation for children and paved the way for future improvements. The Fed-xii Executive Summary</a:t>
            </a:r>
          </a:p>
          <a:p>
            <a:r>
              <a:rPr lang="en-US" dirty="0" err="1" smtClean="0"/>
              <a:t>eral</a:t>
            </a:r>
            <a:r>
              <a:rPr lang="en-US" dirty="0" smtClean="0"/>
              <a:t> Constitution of 1988 made children citizens and added ECE to the purview of the</a:t>
            </a:r>
          </a:p>
          <a:p>
            <a:r>
              <a:rPr lang="en-US" dirty="0" smtClean="0"/>
              <a:t>Ministry of Education, underscoring the educational as well as the social welfare-based</a:t>
            </a:r>
          </a:p>
          <a:p>
            <a:r>
              <a:rPr lang="en-US" dirty="0" smtClean="0"/>
              <a:t>motivation for ECE. The starting age in Brazil for formal education has been decreasing</a:t>
            </a:r>
          </a:p>
          <a:p>
            <a:r>
              <a:rPr lang="en-US" dirty="0" smtClean="0"/>
              <a:t>over time, from seven prior to 1996 to six in 2007, and </a:t>
            </a:r>
            <a:r>
              <a:rPr lang="en-US" dirty="0" err="1" smtClean="0"/>
              <a:t>fi</a:t>
            </a:r>
            <a:r>
              <a:rPr lang="en-US" dirty="0" smtClean="0"/>
              <a:t> </a:t>
            </a:r>
            <a:r>
              <a:rPr lang="en-US" dirty="0" err="1" smtClean="0"/>
              <a:t>nally</a:t>
            </a:r>
            <a:r>
              <a:rPr lang="en-US" dirty="0" smtClean="0"/>
              <a:t>—by constitutional amendment—to</a:t>
            </a:r>
          </a:p>
          <a:p>
            <a:r>
              <a:rPr lang="en-US" dirty="0" smtClean="0"/>
              <a:t>four in 2009. Brazil’s school starting age is now among the youngest in the</a:t>
            </a:r>
          </a:p>
          <a:p>
            <a:r>
              <a:rPr lang="en-US" dirty="0" smtClean="0"/>
              <a:t>world. Two school </a:t>
            </a:r>
            <a:r>
              <a:rPr lang="en-US" dirty="0" err="1" smtClean="0"/>
              <a:t>fi</a:t>
            </a:r>
            <a:r>
              <a:rPr lang="en-US" dirty="0" smtClean="0"/>
              <a:t> </a:t>
            </a:r>
            <a:r>
              <a:rPr lang="en-US" dirty="0" err="1" smtClean="0"/>
              <a:t>nance</a:t>
            </a:r>
            <a:r>
              <a:rPr lang="en-US" dirty="0" smtClean="0"/>
              <a:t> laws have also helped partially equalize access to education</a:t>
            </a:r>
          </a:p>
          <a:p>
            <a:r>
              <a:rPr lang="en-US" dirty="0" err="1" smtClean="0"/>
              <a:t>fi</a:t>
            </a:r>
            <a:r>
              <a:rPr lang="en-US" dirty="0" smtClean="0"/>
              <a:t> </a:t>
            </a:r>
            <a:r>
              <a:rPr lang="en-US" dirty="0" err="1" smtClean="0"/>
              <a:t>nancing</a:t>
            </a:r>
            <a:r>
              <a:rPr lang="en-US" dirty="0" smtClean="0"/>
              <a:t>. First, in 1998, FUNDEF provided more education funds to municipalities—</a:t>
            </a:r>
          </a:p>
          <a:p>
            <a:r>
              <a:rPr lang="en-US" dirty="0" smtClean="0"/>
              <a:t>particularly those in the poorest states—potentially freeing up funds for ECE. In 2007,</a:t>
            </a:r>
          </a:p>
          <a:p>
            <a:r>
              <a:rPr lang="en-US" dirty="0" smtClean="0"/>
              <a:t>FUNDEB </a:t>
            </a:r>
            <a:r>
              <a:rPr lang="en-US" dirty="0" err="1" smtClean="0"/>
              <a:t>specifi</a:t>
            </a:r>
            <a:r>
              <a:rPr lang="en-US" dirty="0" smtClean="0"/>
              <a:t> </a:t>
            </a:r>
            <a:r>
              <a:rPr lang="en-US" dirty="0" err="1" smtClean="0"/>
              <a:t>cally</a:t>
            </a:r>
            <a:r>
              <a:rPr lang="en-US" dirty="0" smtClean="0"/>
              <a:t> paid municipalities for enrolling children in ECE. Both laws have</a:t>
            </a:r>
          </a:p>
          <a:p>
            <a:r>
              <a:rPr lang="en-US" dirty="0" smtClean="0"/>
              <a:t>helped make an early school starting age a real possibility for Brazil’s children. </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5715000" cy="923330"/>
          </a:xfrm>
          <a:prstGeom prst="rect">
            <a:avLst/>
          </a:prstGeom>
        </p:spPr>
        <p:txBody>
          <a:bodyPr wrap="square">
            <a:spAutoFit/>
          </a:bodyPr>
          <a:lstStyle/>
          <a:p>
            <a:r>
              <a:rPr lang="en-US" dirty="0" smtClean="0"/>
              <a:t>The primary beneficiaries of the Project as described in the Project Appraisal Document</a:t>
            </a:r>
          </a:p>
          <a:p>
            <a:r>
              <a:rPr lang="en-US" dirty="0" smtClean="0"/>
              <a:t>(PAD) were poor children ages 0 to 6</a:t>
            </a:r>
            <a:endParaRPr lang="en-US" dirty="0"/>
          </a:p>
        </p:txBody>
      </p:sp>
      <p:sp>
        <p:nvSpPr>
          <p:cNvPr id="3" name="Rectangle 2"/>
          <p:cNvSpPr/>
          <p:nvPr/>
        </p:nvSpPr>
        <p:spPr>
          <a:xfrm>
            <a:off x="457200" y="1219200"/>
            <a:ext cx="7239000" cy="4801314"/>
          </a:xfrm>
          <a:prstGeom prst="rect">
            <a:avLst/>
          </a:prstGeom>
        </p:spPr>
        <p:txBody>
          <a:bodyPr wrap="square">
            <a:spAutoFit/>
          </a:bodyPr>
          <a:lstStyle/>
          <a:p>
            <a:r>
              <a:rPr lang="en-US" dirty="0" smtClean="0"/>
              <a:t> (</a:t>
            </a:r>
            <a:r>
              <a:rPr lang="en-US" dirty="0" err="1" smtClean="0"/>
              <a:t>i</a:t>
            </a:r>
            <a:r>
              <a:rPr lang="en-US" dirty="0" smtClean="0"/>
              <a:t>) parents and caregivers, particularly those of children ages 0 to 3</a:t>
            </a:r>
          </a:p>
          <a:p>
            <a:r>
              <a:rPr lang="en-US" dirty="0" smtClean="0"/>
              <a:t>that would receive relevant information and support from trained community members on how to</a:t>
            </a:r>
          </a:p>
          <a:p>
            <a:r>
              <a:rPr lang="en-US" dirty="0" smtClean="0"/>
              <a:t>best nurture the development of their children; (ii) the 6,000 teachers and 6,000 child</a:t>
            </a:r>
          </a:p>
          <a:p>
            <a:r>
              <a:rPr lang="en-US" dirty="0" smtClean="0"/>
              <a:t>development workers that would receive both systematic training in early childhood care and</a:t>
            </a:r>
          </a:p>
          <a:p>
            <a:r>
              <a:rPr lang="en-US" dirty="0" smtClean="0"/>
              <a:t>development and close supervision in their daily practice with poor children; and (iii) civil</a:t>
            </a:r>
          </a:p>
          <a:p>
            <a:r>
              <a:rPr lang="en-US" dirty="0" smtClean="0"/>
              <a:t>3society and local organizations (NGOs) already active at the community levels whose presence</a:t>
            </a:r>
          </a:p>
          <a:p>
            <a:r>
              <a:rPr lang="en-US" dirty="0" smtClean="0"/>
              <a:t>the Project would capitalize upon to be involved in all stages of the process, including training,</a:t>
            </a:r>
          </a:p>
          <a:p>
            <a:r>
              <a:rPr lang="en-US" dirty="0" smtClean="0"/>
              <a:t>service delivery and independent monitoring. The Project was also expected to have a</a:t>
            </a:r>
          </a:p>
          <a:p>
            <a:r>
              <a:rPr lang="en-US" dirty="0" smtClean="0"/>
              <a:t>demonstration effect on the Government, which could then expand the coverage of ECED</a:t>
            </a:r>
          </a:p>
          <a:p>
            <a:r>
              <a:rPr lang="en-US" dirty="0" smtClean="0"/>
              <a:t>services for poor children in Indonesia.</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4572000" cy="923330"/>
          </a:xfrm>
          <a:prstGeom prst="rect">
            <a:avLst/>
          </a:prstGeom>
        </p:spPr>
        <p:txBody>
          <a:bodyPr>
            <a:spAutoFit/>
          </a:bodyPr>
          <a:lstStyle/>
          <a:p>
            <a:r>
              <a:rPr lang="en-US" dirty="0" smtClean="0"/>
              <a:t>Component 1: Increasing Integrated ECED Service Delivery Through Community driven</a:t>
            </a:r>
          </a:p>
          <a:p>
            <a:r>
              <a:rPr lang="en-US" dirty="0" smtClean="0"/>
              <a:t>Mechanisms in Targeted Poor Communities</a:t>
            </a:r>
            <a:endParaRPr lang="en-US" dirty="0"/>
          </a:p>
        </p:txBody>
      </p:sp>
      <p:sp>
        <p:nvSpPr>
          <p:cNvPr id="3" name="Rectangle 2"/>
          <p:cNvSpPr/>
          <p:nvPr/>
        </p:nvSpPr>
        <p:spPr>
          <a:xfrm>
            <a:off x="228600" y="1219200"/>
            <a:ext cx="4572000" cy="646331"/>
          </a:xfrm>
          <a:prstGeom prst="rect">
            <a:avLst/>
          </a:prstGeom>
        </p:spPr>
        <p:txBody>
          <a:bodyPr>
            <a:spAutoFit/>
          </a:bodyPr>
          <a:lstStyle/>
          <a:p>
            <a:r>
              <a:rPr lang="en-US" dirty="0" smtClean="0"/>
              <a:t>Component 2: Developing a Sustainable System for ECED Quality.</a:t>
            </a:r>
            <a:endParaRPr lang="en-US" dirty="0"/>
          </a:p>
        </p:txBody>
      </p:sp>
      <p:sp>
        <p:nvSpPr>
          <p:cNvPr id="4" name="Rectangle 3"/>
          <p:cNvSpPr/>
          <p:nvPr/>
        </p:nvSpPr>
        <p:spPr>
          <a:xfrm>
            <a:off x="228600" y="2057400"/>
            <a:ext cx="6324600" cy="646331"/>
          </a:xfrm>
          <a:prstGeom prst="rect">
            <a:avLst/>
          </a:prstGeom>
        </p:spPr>
        <p:txBody>
          <a:bodyPr wrap="square">
            <a:spAutoFit/>
          </a:bodyPr>
          <a:lstStyle/>
          <a:p>
            <a:r>
              <a:rPr lang="en-US" dirty="0" smtClean="0"/>
              <a:t>Establishing Effective Program Management, Monitoring and</a:t>
            </a:r>
          </a:p>
          <a:p>
            <a:r>
              <a:rPr lang="en-US" dirty="0" smtClean="0"/>
              <a:t>Evaluation</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381000"/>
            <a:ext cx="7772400" cy="3046988"/>
          </a:xfrm>
          <a:prstGeom prst="rect">
            <a:avLst/>
          </a:prstGeom>
        </p:spPr>
        <p:txBody>
          <a:bodyPr wrap="square">
            <a:spAutoFit/>
          </a:bodyPr>
          <a:lstStyle/>
          <a:p>
            <a:r>
              <a:rPr lang="en-US" sz="1600" dirty="0" smtClean="0"/>
              <a:t>The last 20 years of early child policy in Brazil have </a:t>
            </a:r>
            <a:r>
              <a:rPr lang="en-US" sz="1600" dirty="0" err="1" smtClean="0"/>
              <a:t>signifi</a:t>
            </a:r>
            <a:r>
              <a:rPr lang="en-US" sz="1600" dirty="0" smtClean="0"/>
              <a:t> </a:t>
            </a:r>
            <a:r>
              <a:rPr lang="en-US" sz="1600" dirty="0" err="1" smtClean="0"/>
              <a:t>cantly</a:t>
            </a:r>
            <a:r>
              <a:rPr lang="en-US" sz="1600" dirty="0" smtClean="0"/>
              <a:t> improved</a:t>
            </a:r>
          </a:p>
          <a:p>
            <a:r>
              <a:rPr lang="en-US" sz="1600" dirty="0" smtClean="0"/>
              <a:t>the situation for children and paved the way for future improvements. The Fed-xii Executive Summary</a:t>
            </a:r>
          </a:p>
          <a:p>
            <a:r>
              <a:rPr lang="en-US" sz="1600" dirty="0" err="1" smtClean="0"/>
              <a:t>eral</a:t>
            </a:r>
            <a:r>
              <a:rPr lang="en-US" sz="1600" dirty="0" smtClean="0"/>
              <a:t> Constitution of 1988 made children citizens and added ECE to the purview of the</a:t>
            </a:r>
          </a:p>
          <a:p>
            <a:r>
              <a:rPr lang="en-US" sz="1600" dirty="0" smtClean="0"/>
              <a:t>Ministry of Education, underscoring the educational as well as the social welfare-based</a:t>
            </a:r>
          </a:p>
          <a:p>
            <a:r>
              <a:rPr lang="en-US" sz="1600" dirty="0" smtClean="0"/>
              <a:t>motivation for ECE. The starting age in Brazil for formal education has been decreasing</a:t>
            </a:r>
          </a:p>
          <a:p>
            <a:r>
              <a:rPr lang="en-US" sz="1600" dirty="0" smtClean="0"/>
              <a:t>over time, from seven prior to 1996 to six in 2007, and </a:t>
            </a:r>
            <a:r>
              <a:rPr lang="en-US" sz="1600" dirty="0" err="1" smtClean="0"/>
              <a:t>fi</a:t>
            </a:r>
            <a:r>
              <a:rPr lang="en-US" sz="1600" dirty="0" smtClean="0"/>
              <a:t> </a:t>
            </a:r>
            <a:r>
              <a:rPr lang="en-US" sz="1600" dirty="0" err="1" smtClean="0"/>
              <a:t>nally</a:t>
            </a:r>
            <a:r>
              <a:rPr lang="en-US" sz="1600" dirty="0" smtClean="0"/>
              <a:t>—by constitutional amendment—to</a:t>
            </a:r>
          </a:p>
          <a:p>
            <a:r>
              <a:rPr lang="en-US" sz="1600" dirty="0" smtClean="0"/>
              <a:t>four in 2009. Brazil’s school starting age is now among the youngest in the</a:t>
            </a:r>
          </a:p>
          <a:p>
            <a:r>
              <a:rPr lang="en-US" sz="1600" dirty="0" smtClean="0"/>
              <a:t>world. Two school </a:t>
            </a:r>
            <a:r>
              <a:rPr lang="en-US" sz="1600" dirty="0" err="1" smtClean="0"/>
              <a:t>fi</a:t>
            </a:r>
            <a:r>
              <a:rPr lang="en-US" sz="1600" dirty="0" smtClean="0"/>
              <a:t> </a:t>
            </a:r>
            <a:r>
              <a:rPr lang="en-US" sz="1600" dirty="0" err="1" smtClean="0"/>
              <a:t>nance</a:t>
            </a:r>
            <a:r>
              <a:rPr lang="en-US" sz="1600" dirty="0" smtClean="0"/>
              <a:t> laws have also helped partially equalize access to education</a:t>
            </a:r>
          </a:p>
          <a:p>
            <a:r>
              <a:rPr lang="en-US" sz="1600" dirty="0" err="1" smtClean="0"/>
              <a:t>fi</a:t>
            </a:r>
            <a:r>
              <a:rPr lang="en-US" sz="1600" dirty="0" smtClean="0"/>
              <a:t> </a:t>
            </a:r>
            <a:r>
              <a:rPr lang="en-US" sz="1600" dirty="0" err="1" smtClean="0"/>
              <a:t>nancing</a:t>
            </a:r>
            <a:r>
              <a:rPr lang="en-US" sz="1600" dirty="0" smtClean="0"/>
              <a:t>. First, in 1998, FUNDEF provided more education funds to municipalities—</a:t>
            </a:r>
          </a:p>
          <a:p>
            <a:r>
              <a:rPr lang="en-US" sz="1600" dirty="0" smtClean="0"/>
              <a:t>particularly those in the poorest states—potentially freeing up funds for ECE. In 2007,</a:t>
            </a:r>
          </a:p>
          <a:p>
            <a:r>
              <a:rPr lang="en-US" sz="1600" dirty="0" smtClean="0"/>
              <a:t>FUNDEB </a:t>
            </a:r>
            <a:r>
              <a:rPr lang="en-US" sz="1600" dirty="0" err="1" smtClean="0"/>
              <a:t>specifi</a:t>
            </a:r>
            <a:r>
              <a:rPr lang="en-US" sz="1600" dirty="0" smtClean="0"/>
              <a:t> </a:t>
            </a:r>
            <a:r>
              <a:rPr lang="en-US" sz="1600" dirty="0" err="1" smtClean="0"/>
              <a:t>cally</a:t>
            </a:r>
            <a:r>
              <a:rPr lang="en-US" sz="1600" dirty="0" smtClean="0"/>
              <a:t> paid municipalities for enrolling children in ECE. Both laws have</a:t>
            </a:r>
          </a:p>
          <a:p>
            <a:r>
              <a:rPr lang="en-US" sz="1600" dirty="0" smtClean="0"/>
              <a:t>helped make an early school starting age a real possibility for Brazil’s children. </a:t>
            </a:r>
            <a:endParaRPr lang="en-US"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9380"/>
            <a:ext cx="8346054" cy="781380"/>
          </a:xfrm>
        </p:spPr>
        <p:txBody>
          <a:bodyPr>
            <a:normAutofit fontScale="90000"/>
          </a:bodyPr>
          <a:lstStyle/>
          <a:p>
            <a:r>
              <a:rPr lang="en-US" b="1" dirty="0" smtClean="0">
                <a:solidFill>
                  <a:srgbClr val="C00000"/>
                </a:solidFill>
                <a:latin typeface="+mn-lt"/>
              </a:rPr>
              <a:t/>
            </a:r>
            <a:br>
              <a:rPr lang="en-US" b="1" dirty="0" smtClean="0">
                <a:solidFill>
                  <a:srgbClr val="C00000"/>
                </a:solidFill>
                <a:latin typeface="+mn-lt"/>
              </a:rPr>
            </a:br>
            <a:r>
              <a:rPr lang="en-US" b="1" dirty="0" smtClean="0">
                <a:solidFill>
                  <a:srgbClr val="C00000"/>
                </a:solidFill>
                <a:latin typeface="+mn-lt"/>
              </a:rPr>
              <a:t/>
            </a:r>
            <a:br>
              <a:rPr lang="en-US" b="1" dirty="0" smtClean="0">
                <a:solidFill>
                  <a:srgbClr val="C00000"/>
                </a:solidFill>
                <a:latin typeface="+mn-lt"/>
              </a:rPr>
            </a:br>
            <a:r>
              <a:rPr lang="en-US" b="1" dirty="0" smtClean="0">
                <a:solidFill>
                  <a:srgbClr val="C00000"/>
                </a:solidFill>
                <a:latin typeface="+mn-lt"/>
              </a:rPr>
              <a:t/>
            </a:r>
            <a:br>
              <a:rPr lang="en-US" b="1" dirty="0" smtClean="0">
                <a:solidFill>
                  <a:srgbClr val="C00000"/>
                </a:solidFill>
                <a:latin typeface="+mn-lt"/>
              </a:rPr>
            </a:br>
            <a:r>
              <a:rPr lang="en-US" b="1" dirty="0" smtClean="0">
                <a:solidFill>
                  <a:srgbClr val="C00000"/>
                </a:solidFill>
                <a:latin typeface="+mn-lt"/>
              </a:rPr>
              <a:t>	</a:t>
            </a:r>
            <a:r>
              <a:rPr lang="en-US" b="1" dirty="0" smtClean="0">
                <a:solidFill>
                  <a:srgbClr val="C00000"/>
                </a:solidFill>
                <a:latin typeface="+mn-lt"/>
              </a:rPr>
              <a:t>	</a:t>
            </a:r>
            <a:r>
              <a:rPr lang="en-US" b="1" dirty="0" smtClean="0">
                <a:solidFill>
                  <a:srgbClr val="C00000"/>
                </a:solidFill>
                <a:latin typeface="+mn-lt"/>
              </a:rPr>
              <a:t>WHAT </a:t>
            </a:r>
            <a:r>
              <a:rPr lang="en-US" b="1" dirty="0" smtClean="0">
                <a:solidFill>
                  <a:srgbClr val="C00000"/>
                </a:solidFill>
                <a:latin typeface="+mn-lt"/>
              </a:rPr>
              <a:t>WE KNOW?</a:t>
            </a:r>
            <a:endParaRPr lang="en-US" dirty="0">
              <a:solidFill>
                <a:srgbClr val="C00000"/>
              </a:solidFill>
              <a:latin typeface="+mn-lt"/>
            </a:endParaRPr>
          </a:p>
        </p:txBody>
      </p:sp>
      <p:sp>
        <p:nvSpPr>
          <p:cNvPr id="3" name="Content Placeholder 2"/>
          <p:cNvSpPr>
            <a:spLocks noGrp="1"/>
          </p:cNvSpPr>
          <p:nvPr>
            <p:ph sz="quarter" idx="1"/>
          </p:nvPr>
        </p:nvSpPr>
        <p:spPr>
          <a:xfrm>
            <a:off x="762000" y="990600"/>
            <a:ext cx="7620000" cy="5548941"/>
          </a:xfrm>
        </p:spPr>
        <p:txBody>
          <a:bodyPr>
            <a:normAutofit/>
          </a:bodyPr>
          <a:lstStyle/>
          <a:p>
            <a:pPr algn="just">
              <a:spcBef>
                <a:spcPts val="0"/>
              </a:spcBef>
              <a:buBlip>
                <a:blip r:embed="rId3"/>
              </a:buBlip>
            </a:pPr>
            <a:r>
              <a:rPr lang="en-US" dirty="0"/>
              <a:t>Children are capable of learning throughout life, but brain development is most rapid during the first few months and years.</a:t>
            </a:r>
          </a:p>
          <a:p>
            <a:pPr marL="0" indent="0" algn="just">
              <a:spcBef>
                <a:spcPts val="0"/>
              </a:spcBef>
              <a:buNone/>
            </a:pPr>
            <a:endParaRPr lang="en-US" dirty="0"/>
          </a:p>
          <a:p>
            <a:pPr algn="just">
              <a:spcBef>
                <a:spcPts val="0"/>
              </a:spcBef>
              <a:buBlip>
                <a:blip r:embed="rId3"/>
              </a:buBlip>
            </a:pPr>
            <a:r>
              <a:rPr lang="en-US" dirty="0"/>
              <a:t>The care and attention a child receives in the first </a:t>
            </a:r>
            <a:r>
              <a:rPr lang="en-US" dirty="0" smtClean="0"/>
              <a:t>three years of life is </a:t>
            </a:r>
            <a:r>
              <a:rPr lang="en-US" dirty="0"/>
              <a:t>more important than at any other time</a:t>
            </a:r>
            <a:r>
              <a:rPr lang="en-US" dirty="0" smtClean="0"/>
              <a:t>.</a:t>
            </a:r>
          </a:p>
          <a:p>
            <a:pPr marL="0" indent="0" algn="just">
              <a:spcBef>
                <a:spcPts val="0"/>
              </a:spcBef>
              <a:buNone/>
            </a:pPr>
            <a:endParaRPr lang="en-US" dirty="0"/>
          </a:p>
          <a:p>
            <a:pPr algn="just">
              <a:spcBef>
                <a:spcPts val="0"/>
              </a:spcBef>
              <a:buBlip>
                <a:blip r:embed="rId3"/>
              </a:buBlip>
            </a:pPr>
            <a:r>
              <a:rPr lang="en-US" dirty="0" smtClean="0"/>
              <a:t>This </a:t>
            </a:r>
            <a:r>
              <a:rPr lang="en-US" dirty="0"/>
              <a:t>period of life will influence the child </a:t>
            </a:r>
            <a:r>
              <a:rPr lang="en-US" dirty="0" smtClean="0"/>
              <a:t>forever. </a:t>
            </a:r>
            <a:r>
              <a:rPr lang="en-US" i="1" dirty="0" smtClean="0">
                <a:solidFill>
                  <a:srgbClr val="FF0000"/>
                </a:solidFill>
              </a:rPr>
              <a:t>The </a:t>
            </a:r>
            <a:r>
              <a:rPr lang="en-US" i="1" dirty="0">
                <a:solidFill>
                  <a:srgbClr val="FF0000"/>
                </a:solidFill>
              </a:rPr>
              <a:t>early years last forever</a:t>
            </a:r>
            <a:r>
              <a:rPr lang="en-US" i="1" dirty="0">
                <a:solidFill>
                  <a:schemeClr val="accent5">
                    <a:lumMod val="25000"/>
                  </a:schemeClr>
                </a:solidFill>
              </a:rPr>
              <a:t>. </a:t>
            </a:r>
            <a:r>
              <a:rPr lang="en-GB" dirty="0">
                <a:ea typeface="MS PGothic" pitchFamily="34" charset="-128"/>
              </a:rPr>
              <a:t>Impaired child development has life-long </a:t>
            </a:r>
            <a:r>
              <a:rPr lang="en-GB" dirty="0" smtClean="0">
                <a:ea typeface="MS PGothic" pitchFamily="34" charset="-128"/>
              </a:rPr>
              <a:t>effects</a:t>
            </a:r>
          </a:p>
          <a:p>
            <a:pPr marL="0" indent="0" algn="just">
              <a:spcBef>
                <a:spcPts val="0"/>
              </a:spcBef>
              <a:buNone/>
            </a:pPr>
            <a:endParaRPr lang="en-GB" dirty="0">
              <a:ea typeface="MS PGothic" pitchFamily="34" charset="-128"/>
            </a:endParaRPr>
          </a:p>
          <a:p>
            <a:pPr algn="just">
              <a:spcBef>
                <a:spcPts val="0"/>
              </a:spcBef>
              <a:buBlip>
                <a:blip r:embed="rId3"/>
              </a:buBlip>
            </a:pPr>
            <a:r>
              <a:rPr lang="en-GB" dirty="0"/>
              <a:t>Interventions in early childhood are more cost effective than at other ages</a:t>
            </a:r>
            <a:endParaRPr lang="en-US" dirty="0"/>
          </a:p>
          <a:p>
            <a:pPr algn="just">
              <a:spcBef>
                <a:spcPts val="0"/>
              </a:spcBef>
              <a:buBlip>
                <a:blip r:embed="rId3"/>
              </a:buBlip>
            </a:pPr>
            <a:endParaRPr lang="en-US" dirty="0"/>
          </a:p>
        </p:txBody>
      </p:sp>
    </p:spTree>
    <p:extLst>
      <p:ext uri="{BB962C8B-B14F-4D97-AF65-F5344CB8AC3E}">
        <p14:creationId xmlns="" xmlns:p14="http://schemas.microsoft.com/office/powerpoint/2010/main" val="24533159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xEl>
                                              <p:pRg st="4" end="4"/>
                                            </p:txEl>
                                          </p:spTgt>
                                        </p:tgtEl>
                                      </p:cBhvr>
                                    </p:animEffect>
                                    <p:animScale>
                                      <p:cBhvr>
                                        <p:cTn id="7" dur="250" autoRev="1" fill="hold"/>
                                        <p:tgtEl>
                                          <p:spTgt spid="3">
                                            <p:txEl>
                                              <p:pRg st="4" end="4"/>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3">
                                            <p:txEl>
                                              <p:pRg st="6" end="6"/>
                                            </p:txEl>
                                          </p:spTgt>
                                        </p:tgtEl>
                                      </p:cBhvr>
                                    </p:animEffect>
                                    <p:animScale>
                                      <p:cBhvr>
                                        <p:cTn id="12" dur="250" autoRev="1" fill="hold"/>
                                        <p:tgtEl>
                                          <p:spTgt spid="3">
                                            <p:txEl>
                                              <p:pRg st="6" end="6"/>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latin typeface="+mn-lt"/>
              </a:rPr>
              <a:t>What is ECD?</a:t>
            </a:r>
            <a:br>
              <a:rPr lang="en-US" b="1" dirty="0" smtClean="0">
                <a:solidFill>
                  <a:srgbClr val="C00000"/>
                </a:solidFill>
                <a:latin typeface="+mn-lt"/>
              </a:rPr>
            </a:br>
            <a:r>
              <a:rPr lang="en-US" b="1" dirty="0" smtClean="0">
                <a:solidFill>
                  <a:srgbClr val="C00000"/>
                </a:solidFill>
                <a:latin typeface="+mn-lt"/>
              </a:rPr>
              <a:t>COMPONENTS </a:t>
            </a:r>
            <a:r>
              <a:rPr lang="en-US" b="1" dirty="0">
                <a:solidFill>
                  <a:srgbClr val="C00000"/>
                </a:solidFill>
                <a:latin typeface="+mn-lt"/>
              </a:rPr>
              <a:t>UNDER ECD</a:t>
            </a:r>
          </a:p>
        </p:txBody>
      </p:sp>
      <p:sp>
        <p:nvSpPr>
          <p:cNvPr id="3" name="Content Placeholder 2"/>
          <p:cNvSpPr>
            <a:spLocks noGrp="1"/>
          </p:cNvSpPr>
          <p:nvPr>
            <p:ph sz="quarter" idx="1"/>
          </p:nvPr>
        </p:nvSpPr>
        <p:spPr>
          <a:xfrm>
            <a:off x="685800" y="1752600"/>
            <a:ext cx="7924800" cy="4537494"/>
          </a:xfrm>
        </p:spPr>
        <p:txBody>
          <a:bodyPr>
            <a:normAutofit/>
          </a:bodyPr>
          <a:lstStyle/>
          <a:p>
            <a:pPr marL="0" indent="0" algn="just">
              <a:spcBef>
                <a:spcPts val="0"/>
              </a:spcBef>
              <a:spcAft>
                <a:spcPts val="600"/>
              </a:spcAft>
              <a:buNone/>
            </a:pPr>
            <a:r>
              <a:rPr lang="en-US" b="1" dirty="0" smtClean="0"/>
              <a:t>ECD is concerned </a:t>
            </a:r>
            <a:r>
              <a:rPr lang="en-US" b="1" dirty="0"/>
              <a:t>with </a:t>
            </a:r>
            <a:r>
              <a:rPr lang="en-US" b="1" dirty="0" smtClean="0"/>
              <a:t>physical, cognitive, social and emotional development </a:t>
            </a:r>
            <a:r>
              <a:rPr lang="en-US" b="1" dirty="0"/>
              <a:t>of </a:t>
            </a:r>
            <a:r>
              <a:rPr lang="en-US" b="1" dirty="0" smtClean="0"/>
              <a:t>children especially in first 3 years of life</a:t>
            </a:r>
            <a:endParaRPr lang="en-US" b="1" dirty="0"/>
          </a:p>
          <a:p>
            <a:pPr marL="0" indent="0" algn="just">
              <a:spcBef>
                <a:spcPts val="0"/>
              </a:spcBef>
              <a:spcAft>
                <a:spcPts val="600"/>
              </a:spcAft>
              <a:buNone/>
            </a:pPr>
            <a:endParaRPr lang="en-US" b="1" dirty="0" smtClean="0"/>
          </a:p>
          <a:p>
            <a:pPr marL="0" indent="0" algn="just">
              <a:spcBef>
                <a:spcPts val="0"/>
              </a:spcBef>
              <a:spcAft>
                <a:spcPts val="600"/>
              </a:spcAft>
              <a:buNone/>
            </a:pPr>
            <a:r>
              <a:rPr lang="en-US" dirty="0" smtClean="0"/>
              <a:t>ECD includes </a:t>
            </a:r>
            <a:r>
              <a:rPr lang="en-US" b="1" dirty="0" smtClean="0"/>
              <a:t>Capacity building</a:t>
            </a:r>
            <a:r>
              <a:rPr lang="en-US" dirty="0" smtClean="0"/>
              <a:t> of the mother and family for </a:t>
            </a:r>
          </a:p>
          <a:p>
            <a:pPr algn="just">
              <a:spcBef>
                <a:spcPts val="0"/>
              </a:spcBef>
              <a:spcAft>
                <a:spcPts val="600"/>
              </a:spcAft>
              <a:buBlip>
                <a:blip r:embed="rId3"/>
              </a:buBlip>
            </a:pPr>
            <a:r>
              <a:rPr lang="en-US" dirty="0"/>
              <a:t>Playing and Communicating with the child</a:t>
            </a:r>
          </a:p>
          <a:p>
            <a:pPr algn="just">
              <a:spcBef>
                <a:spcPts val="0"/>
              </a:spcBef>
              <a:spcAft>
                <a:spcPts val="600"/>
              </a:spcAft>
              <a:buBlip>
                <a:blip r:embed="rId3"/>
              </a:buBlip>
            </a:pPr>
            <a:r>
              <a:rPr lang="en-US" dirty="0" smtClean="0"/>
              <a:t>Feeding the child</a:t>
            </a:r>
          </a:p>
          <a:p>
            <a:pPr algn="just">
              <a:spcBef>
                <a:spcPts val="0"/>
              </a:spcBef>
              <a:spcAft>
                <a:spcPts val="600"/>
              </a:spcAft>
              <a:buBlip>
                <a:blip r:embed="rId3"/>
              </a:buBlip>
            </a:pPr>
            <a:r>
              <a:rPr lang="en-US" dirty="0" smtClean="0"/>
              <a:t>Preventing illness</a:t>
            </a:r>
            <a:endParaRPr lang="en-US" dirty="0"/>
          </a:p>
          <a:p>
            <a:pPr algn="just">
              <a:spcBef>
                <a:spcPts val="0"/>
              </a:spcBef>
              <a:spcAft>
                <a:spcPts val="600"/>
              </a:spcAft>
              <a:buBlip>
                <a:blip r:embed="rId3"/>
              </a:buBlip>
            </a:pPr>
            <a:r>
              <a:rPr lang="en-US" dirty="0" smtClean="0"/>
              <a:t>Responding to illness</a:t>
            </a:r>
            <a:endParaRPr lang="en-US" dirty="0"/>
          </a:p>
        </p:txBody>
      </p:sp>
    </p:spTree>
    <p:extLst>
      <p:ext uri="{BB962C8B-B14F-4D97-AF65-F5344CB8AC3E}">
        <p14:creationId xmlns="" xmlns:p14="http://schemas.microsoft.com/office/powerpoint/2010/main" val="3434770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t>
            </a:r>
            <a:r>
              <a:rPr lang="en-US" sz="3600" dirty="0" smtClean="0">
                <a:latin typeface="+mn-lt"/>
              </a:rPr>
              <a:t>ECD</a:t>
            </a:r>
            <a:r>
              <a:rPr lang="en-US" dirty="0" smtClean="0"/>
              <a:t>? Cont……</a:t>
            </a:r>
            <a:endParaRPr lang="en-US" dirty="0"/>
          </a:p>
        </p:txBody>
      </p:sp>
      <p:sp>
        <p:nvSpPr>
          <p:cNvPr id="3" name="Content Placeholder 2"/>
          <p:cNvSpPr>
            <a:spLocks noGrp="1"/>
          </p:cNvSpPr>
          <p:nvPr>
            <p:ph sz="quarter" idx="1"/>
          </p:nvPr>
        </p:nvSpPr>
        <p:spPr/>
        <p:txBody>
          <a:bodyPr>
            <a:normAutofit/>
          </a:bodyPr>
          <a:lstStyle/>
          <a:p>
            <a:r>
              <a:rPr lang="en-US" dirty="0" smtClean="0"/>
              <a:t>Early childhood is the most rapid period of development in a human life.</a:t>
            </a:r>
          </a:p>
          <a:p>
            <a:r>
              <a:rPr lang="en-US" dirty="0" smtClean="0"/>
              <a:t> The Early Child Development (ECD) approach is based on the proven fact that young children respond best when caregivers use specific techniques designed to encourage and stimulate progress to the next level of development.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graphicFrame>
        <p:nvGraphicFramePr>
          <p:cNvPr id="4" name="Object 3"/>
          <p:cNvGraphicFramePr>
            <a:graphicFrameLocks noChangeAspect="1"/>
          </p:cNvGraphicFramePr>
          <p:nvPr>
            <p:extLst>
              <p:ext uri="{D42A27DB-BD31-4B8C-83A1-F6EECF244321}">
                <p14:modId xmlns:p14="http://schemas.microsoft.com/office/powerpoint/2010/main" xmlns="" val="407273253"/>
              </p:ext>
            </p:extLst>
          </p:nvPr>
        </p:nvGraphicFramePr>
        <p:xfrm>
          <a:off x="89756" y="0"/>
          <a:ext cx="8964488" cy="6946891"/>
        </p:xfrm>
        <a:graphic>
          <a:graphicData uri="http://schemas.openxmlformats.org/presentationml/2006/ole">
            <p:oleObj spid="_x0000_s11266" name="Slide" r:id="rId3" imgW="4552350" imgH="3413760" progId="PowerPoint.Slide.12">
              <p:embed/>
            </p:oleObj>
          </a:graphicData>
        </a:graphic>
      </p:graphicFrame>
    </p:spTree>
    <p:extLst>
      <p:ext uri="{BB962C8B-B14F-4D97-AF65-F5344CB8AC3E}">
        <p14:creationId xmlns:p14="http://schemas.microsoft.com/office/powerpoint/2010/main" xmlns="" val="6239014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1143000"/>
          </a:xfrm>
        </p:spPr>
        <p:txBody>
          <a:bodyPr>
            <a:normAutofit fontScale="90000"/>
          </a:bodyPr>
          <a:lstStyle/>
          <a:p>
            <a:r>
              <a:rPr lang="en-US" dirty="0" smtClean="0"/>
              <a:t>Why </a:t>
            </a:r>
            <a:r>
              <a:rPr lang="en-US" dirty="0" smtClean="0">
                <a:latin typeface="+mn-lt"/>
              </a:rPr>
              <a:t>Early</a:t>
            </a:r>
            <a:r>
              <a:rPr lang="en-US" dirty="0" smtClean="0"/>
              <a:t> Childhood Development? </a:t>
            </a:r>
            <a:br>
              <a:rPr lang="en-US" dirty="0" smtClean="0"/>
            </a:br>
            <a:endParaRPr lang="en-US" dirty="0"/>
          </a:p>
        </p:txBody>
      </p:sp>
      <p:sp>
        <p:nvSpPr>
          <p:cNvPr id="3" name="Content Placeholder 2"/>
          <p:cNvSpPr>
            <a:spLocks noGrp="1"/>
          </p:cNvSpPr>
          <p:nvPr>
            <p:ph sz="quarter" idx="1"/>
          </p:nvPr>
        </p:nvSpPr>
        <p:spPr>
          <a:xfrm>
            <a:off x="457200" y="1143000"/>
            <a:ext cx="8229600" cy="4983163"/>
          </a:xfrm>
        </p:spPr>
        <p:txBody>
          <a:bodyPr>
            <a:normAutofit lnSpcReduction="10000"/>
          </a:bodyPr>
          <a:lstStyle/>
          <a:p>
            <a:r>
              <a:rPr lang="en-US" dirty="0" smtClean="0"/>
              <a:t>It is a period of great opportunity, but also of vulnerability to negative influences.</a:t>
            </a:r>
          </a:p>
          <a:p>
            <a:r>
              <a:rPr lang="en-US" dirty="0" smtClean="0"/>
              <a:t>Globally  7.6 million children under the age of 5 die each year. More than 25 times that number – over 200 million children – survive, but do not reach their full potential and further result, their countries have loss in adult productivity.</a:t>
            </a:r>
          </a:p>
          <a:p>
            <a:r>
              <a:rPr lang="en-US" dirty="0" smtClean="0"/>
              <a:t>India has 158.7 million children in the 0-6 years age group (Census 2011)</a:t>
            </a:r>
          </a:p>
          <a:p>
            <a:r>
              <a:rPr lang="en-US" dirty="0" smtClean="0"/>
              <a:t>Many children do not reach their full human potential because of their families’ income status, geographic location, ethnicity, disability, religion or sexual orientation. They do not receive adequate nutrition, care and opportunities to learn.</a:t>
            </a:r>
          </a:p>
          <a:p>
            <a:pPr>
              <a:buNone/>
            </a:pP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2752</TotalTime>
  <Words>4757</Words>
  <Application>Microsoft Office PowerPoint</Application>
  <PresentationFormat>On-screen Show (4:3)</PresentationFormat>
  <Paragraphs>433</Paragraphs>
  <Slides>44</Slides>
  <Notes>26</Notes>
  <HiddenSlides>0</HiddenSlides>
  <MMClips>0</MMClips>
  <ScaleCrop>false</ScaleCrop>
  <HeadingPairs>
    <vt:vector size="6" baseType="variant">
      <vt:variant>
        <vt:lpstr>Theme</vt:lpstr>
      </vt:variant>
      <vt:variant>
        <vt:i4>1</vt:i4>
      </vt:variant>
      <vt:variant>
        <vt:lpstr>Embedded OLE Servers</vt:lpstr>
      </vt:variant>
      <vt:variant>
        <vt:i4>4</vt:i4>
      </vt:variant>
      <vt:variant>
        <vt:lpstr>Slide Titles</vt:lpstr>
      </vt:variant>
      <vt:variant>
        <vt:i4>44</vt:i4>
      </vt:variant>
    </vt:vector>
  </HeadingPairs>
  <TitlesOfParts>
    <vt:vector size="49" baseType="lpstr">
      <vt:lpstr>Equity</vt:lpstr>
      <vt:lpstr>Slide</vt:lpstr>
      <vt:lpstr>Bitmap Image</vt:lpstr>
      <vt:lpstr>Worksheet</vt:lpstr>
      <vt:lpstr>Chart</vt:lpstr>
      <vt:lpstr>Early Childhood Development</vt:lpstr>
      <vt:lpstr>Framework</vt:lpstr>
      <vt:lpstr>         Introduction</vt:lpstr>
      <vt:lpstr>Introduction cont….</vt:lpstr>
      <vt:lpstr>     WHAT WE KNOW?</vt:lpstr>
      <vt:lpstr>What is ECD? COMPONENTS UNDER ECD</vt:lpstr>
      <vt:lpstr>What is ECD? Cont……</vt:lpstr>
      <vt:lpstr>Slide 8</vt:lpstr>
      <vt:lpstr>Why Early Childhood Development?  </vt:lpstr>
      <vt:lpstr>Slide 10</vt:lpstr>
      <vt:lpstr>Why focus on  early child development?</vt:lpstr>
      <vt:lpstr>Factors affecting growth &amp; development of children</vt:lpstr>
      <vt:lpstr>The factors...affecting child development...</vt:lpstr>
      <vt:lpstr> The brain develops from the bottom up </vt:lpstr>
      <vt:lpstr>The brain expects input in order to develop (“experience-expectant”) </vt:lpstr>
      <vt:lpstr>Slide 16</vt:lpstr>
      <vt:lpstr>Factors-Underdevelopment-effects..</vt:lpstr>
      <vt:lpstr>Slide 18</vt:lpstr>
      <vt:lpstr>Result of sensitive &amp; responsive caregiver</vt:lpstr>
      <vt:lpstr>Characteristics of successful early child development interventions</vt:lpstr>
      <vt:lpstr>Characteristics of successful early child development interventions(Cont.)</vt:lpstr>
      <vt:lpstr>The Jamaica Experimental Study Graham-McGregor et al. , 1991</vt:lpstr>
      <vt:lpstr>Effects of supplementation and stimulation on the mean development quotient of stunted groups compared with non-stunted groups</vt:lpstr>
      <vt:lpstr>Jamaica: the effects of the stimulation  intervention lasted - but not the food supplementation</vt:lpstr>
      <vt:lpstr>Both nutrition and the environment affect a child’s development</vt:lpstr>
      <vt:lpstr>Slide 26</vt:lpstr>
      <vt:lpstr>Mother and Child Protection Card</vt:lpstr>
      <vt:lpstr>Integrated Child Development Services (ICDS), India</vt:lpstr>
      <vt:lpstr>Integrated Child Development Services (ICDS), India</vt:lpstr>
      <vt:lpstr>ICDS  restructuring</vt:lpstr>
      <vt:lpstr>Slide 31</vt:lpstr>
      <vt:lpstr>Recommendations from The Lancet Series on Child Development (2007) </vt:lpstr>
      <vt:lpstr>Key challenges </vt:lpstr>
      <vt:lpstr>References</vt:lpstr>
      <vt:lpstr>Slide 35</vt:lpstr>
      <vt:lpstr>Slide 36</vt:lpstr>
      <vt:lpstr>Slide 37</vt:lpstr>
      <vt:lpstr>Slide 38</vt:lpstr>
      <vt:lpstr>Slide 39</vt:lpstr>
      <vt:lpstr>Slide 40</vt:lpstr>
      <vt:lpstr>Slide 41</vt:lpstr>
      <vt:lpstr>Slide 42</vt:lpstr>
      <vt:lpstr>Slide 43</vt:lpstr>
      <vt:lpstr>Slide 44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Childhood Development</dc:title>
  <dc:creator>trisha</dc:creator>
  <cp:lastModifiedBy>sam</cp:lastModifiedBy>
  <cp:revision>162</cp:revision>
  <dcterms:created xsi:type="dcterms:W3CDTF">2006-08-16T00:00:00Z</dcterms:created>
  <dcterms:modified xsi:type="dcterms:W3CDTF">2016-06-29T06:25:37Z</dcterms:modified>
</cp:coreProperties>
</file>